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1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6" r:id="rId3"/>
    <p:sldId id="292" r:id="rId4"/>
    <p:sldId id="275" r:id="rId5"/>
    <p:sldId id="276" r:id="rId6"/>
    <p:sldId id="277" r:id="rId7"/>
    <p:sldId id="278" r:id="rId8"/>
    <p:sldId id="279" r:id="rId9"/>
    <p:sldId id="280" r:id="rId10"/>
    <p:sldId id="293" r:id="rId11"/>
    <p:sldId id="282" r:id="rId12"/>
    <p:sldId id="294" r:id="rId13"/>
    <p:sldId id="295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8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70DF8-2196-4032-AB40-069196A43C0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FD571-AD3D-4967-9A11-4B248F71A00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Ethnography/</a:t>
          </a:r>
        </a:p>
        <a:p>
          <a:r>
            <a:rPr lang="en-US" sz="2000" b="1" dirty="0" smtClean="0">
              <a:solidFill>
                <a:schemeClr val="tx1"/>
              </a:solidFill>
            </a:rPr>
            <a:t>Participatory Action  for development, and reflection </a:t>
          </a:r>
          <a:endParaRPr lang="en-US" sz="2000" b="1" dirty="0">
            <a:solidFill>
              <a:schemeClr val="tx1"/>
            </a:solidFill>
          </a:endParaRPr>
        </a:p>
      </dgm:t>
    </dgm:pt>
    <dgm:pt modelId="{07515896-5B13-450B-8566-B75686AFB21C}" type="parTrans" cxnId="{C846C078-4C26-4723-8FB4-33290B773A47}">
      <dgm:prSet/>
      <dgm:spPr/>
      <dgm:t>
        <a:bodyPr/>
        <a:lstStyle/>
        <a:p>
          <a:endParaRPr lang="en-US"/>
        </a:p>
      </dgm:t>
    </dgm:pt>
    <dgm:pt modelId="{15A11226-F51E-4021-8404-1D55EEB68134}" type="sibTrans" cxnId="{C846C078-4C26-4723-8FB4-33290B773A47}">
      <dgm:prSet/>
      <dgm:spPr/>
      <dgm:t>
        <a:bodyPr/>
        <a:lstStyle/>
        <a:p>
          <a:endParaRPr lang="en-US"/>
        </a:p>
      </dgm:t>
    </dgm:pt>
    <dgm:pt modelId="{2ECD6384-840D-4BC8-B735-6CCF78594A6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Pervasive  leadership: partnering with community leaders and capitalizing on prior knowledge </a:t>
          </a:r>
          <a:endParaRPr lang="en-US" sz="2000" b="1" dirty="0">
            <a:solidFill>
              <a:schemeClr val="tx1"/>
            </a:solidFill>
          </a:endParaRPr>
        </a:p>
      </dgm:t>
    </dgm:pt>
    <dgm:pt modelId="{88F9693E-76DD-47CC-872D-615FC2D2B79D}" type="parTrans" cxnId="{FE950F4F-155B-446D-9D6A-039C657EF92E}">
      <dgm:prSet/>
      <dgm:spPr/>
      <dgm:t>
        <a:bodyPr/>
        <a:lstStyle/>
        <a:p>
          <a:endParaRPr lang="en-US"/>
        </a:p>
      </dgm:t>
    </dgm:pt>
    <dgm:pt modelId="{9D718A81-0199-435F-8545-4058E8793CEB}" type="sibTrans" cxnId="{FE950F4F-155B-446D-9D6A-039C657EF92E}">
      <dgm:prSet/>
      <dgm:spPr/>
      <dgm:t>
        <a:bodyPr/>
        <a:lstStyle/>
        <a:p>
          <a:endParaRPr lang="en-US"/>
        </a:p>
      </dgm:t>
    </dgm:pt>
    <dgm:pt modelId="{B7CDEE32-A0AC-4403-92FC-A1FD7A4B4479}">
      <dgm:prSet custT="1"/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Offering credit for knowledge gained in real-world experience on students’ terms</a:t>
          </a:r>
          <a:endParaRPr lang="en-US" sz="2000" b="1" dirty="0">
            <a:solidFill>
              <a:schemeClr val="tx1"/>
            </a:solidFill>
          </a:endParaRPr>
        </a:p>
      </dgm:t>
    </dgm:pt>
    <dgm:pt modelId="{377BFBD9-C46E-43F9-BC40-6994DF5B956F}" type="parTrans" cxnId="{32F2B536-FC61-417D-8D41-35AEE16AF17E}">
      <dgm:prSet/>
      <dgm:spPr/>
      <dgm:t>
        <a:bodyPr/>
        <a:lstStyle/>
        <a:p>
          <a:endParaRPr lang="en-US"/>
        </a:p>
      </dgm:t>
    </dgm:pt>
    <dgm:pt modelId="{F8F9802E-1145-4E15-8CB8-884EB52C9FC4}" type="sibTrans" cxnId="{32F2B536-FC61-417D-8D41-35AEE16AF17E}">
      <dgm:prSet/>
      <dgm:spPr/>
      <dgm:t>
        <a:bodyPr/>
        <a:lstStyle/>
        <a:p>
          <a:endParaRPr lang="en-US"/>
        </a:p>
      </dgm:t>
    </dgm:pt>
    <dgm:pt modelId="{D0AF1920-16D1-47BF-BD3B-24E9511D1C05}">
      <dgm:prSet custT="1"/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Transformational Learning Communities and Community-building </a:t>
          </a:r>
          <a:endParaRPr lang="en-US" sz="2000" b="1" dirty="0">
            <a:solidFill>
              <a:schemeClr val="tx1"/>
            </a:solidFill>
          </a:endParaRPr>
        </a:p>
      </dgm:t>
    </dgm:pt>
    <dgm:pt modelId="{78AAD567-26D7-4231-AA94-B399B4BF5366}" type="parTrans" cxnId="{E8B6CEE8-E841-4FE9-95FF-66998EB391F9}">
      <dgm:prSet/>
      <dgm:spPr/>
      <dgm:t>
        <a:bodyPr/>
        <a:lstStyle/>
        <a:p>
          <a:endParaRPr lang="en-US"/>
        </a:p>
      </dgm:t>
    </dgm:pt>
    <dgm:pt modelId="{EF0223A1-8BDC-4884-9CF4-5A28C54ED126}" type="sibTrans" cxnId="{E8B6CEE8-E841-4FE9-95FF-66998EB391F9}">
      <dgm:prSet/>
      <dgm:spPr/>
      <dgm:t>
        <a:bodyPr/>
        <a:lstStyle/>
        <a:p>
          <a:endParaRPr lang="en-US"/>
        </a:p>
      </dgm:t>
    </dgm:pt>
    <dgm:pt modelId="{5783D3C4-B40F-4186-B692-33E96545E5CF}">
      <dgm:prSet/>
      <dgm:spPr/>
      <dgm:t>
        <a:bodyPr/>
        <a:lstStyle/>
        <a:p>
          <a:endParaRPr lang="en-US"/>
        </a:p>
      </dgm:t>
    </dgm:pt>
    <dgm:pt modelId="{F5175481-D88C-45BB-8C45-728DB1C9EBD3}" type="parTrans" cxnId="{0B2F3F88-1D06-409E-B8A7-85DFC3152F65}">
      <dgm:prSet/>
      <dgm:spPr/>
      <dgm:t>
        <a:bodyPr/>
        <a:lstStyle/>
        <a:p>
          <a:endParaRPr lang="en-US"/>
        </a:p>
      </dgm:t>
    </dgm:pt>
    <dgm:pt modelId="{87179A67-0447-4586-AD4A-0A2E103A4642}" type="sibTrans" cxnId="{0B2F3F88-1D06-409E-B8A7-85DFC3152F65}">
      <dgm:prSet/>
      <dgm:spPr/>
      <dgm:t>
        <a:bodyPr/>
        <a:lstStyle/>
        <a:p>
          <a:endParaRPr lang="en-US"/>
        </a:p>
      </dgm:t>
    </dgm:pt>
    <dgm:pt modelId="{83807238-9F15-46A4-B245-67C05839F72A}">
      <dgm:prSet custT="1"/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Critical consciousness: space for questioning  the status quo</a:t>
          </a:r>
          <a:endParaRPr lang="en-US" sz="2000" b="1" dirty="0">
            <a:solidFill>
              <a:schemeClr val="tx1"/>
            </a:solidFill>
          </a:endParaRPr>
        </a:p>
      </dgm:t>
    </dgm:pt>
    <dgm:pt modelId="{3E279059-1E76-43A2-9867-9C680AFED6D9}" type="parTrans" cxnId="{28F90E66-31FD-4E9F-ABDB-1579393F04D7}">
      <dgm:prSet/>
      <dgm:spPr/>
      <dgm:t>
        <a:bodyPr/>
        <a:lstStyle/>
        <a:p>
          <a:endParaRPr lang="en-US"/>
        </a:p>
      </dgm:t>
    </dgm:pt>
    <dgm:pt modelId="{76228B71-59F3-4BD7-978A-EC939BFFE5DB}" type="sibTrans" cxnId="{28F90E66-31FD-4E9F-ABDB-1579393F04D7}">
      <dgm:prSet/>
      <dgm:spPr/>
      <dgm:t>
        <a:bodyPr/>
        <a:lstStyle/>
        <a:p>
          <a:endParaRPr lang="en-US"/>
        </a:p>
      </dgm:t>
    </dgm:pt>
    <dgm:pt modelId="{8D55C567-9960-4DD4-AE3D-359A8E1A478F}" type="pres">
      <dgm:prSet presAssocID="{7BB70DF8-2196-4032-AB40-069196A43C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9FBF0E-E53D-47DE-BE71-D4A6C84EC309}" type="pres">
      <dgm:prSet presAssocID="{4EAFD571-AD3D-4967-9A11-4B248F71A005}" presName="centerShape" presStyleLbl="node0" presStyleIdx="0" presStyleCnt="1" custScaleX="182083" custScaleY="163062" custLinFactNeighborX="1359" custLinFactNeighborY="-875"/>
      <dgm:spPr/>
      <dgm:t>
        <a:bodyPr/>
        <a:lstStyle/>
        <a:p>
          <a:endParaRPr lang="en-US"/>
        </a:p>
      </dgm:t>
    </dgm:pt>
    <dgm:pt modelId="{39345C84-2B57-433F-823B-1AF220667AFE}" type="pres">
      <dgm:prSet presAssocID="{88F9693E-76DD-47CC-872D-615FC2D2B79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C7A5D19-ED19-473D-986E-16F2D9AE00E5}" type="pres">
      <dgm:prSet presAssocID="{88F9693E-76DD-47CC-872D-615FC2D2B79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6B83C51-176F-42D7-A5B9-30369B1C237A}" type="pres">
      <dgm:prSet presAssocID="{2ECD6384-840D-4BC8-B735-6CCF78594A6A}" presName="node" presStyleLbl="node1" presStyleIdx="0" presStyleCnt="4" custScaleX="162873" custScaleY="155647" custRadScaleRad="139314" custRadScaleInc="110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8F119-574D-44D7-813D-C52663CB5A41}" type="pres">
      <dgm:prSet presAssocID="{3E279059-1E76-43A2-9867-9C680AFED6D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1D4F506-6D12-4E52-94B0-3F81FCFE971B}" type="pres">
      <dgm:prSet presAssocID="{3E279059-1E76-43A2-9867-9C680AFED6D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93878D3-0590-4689-BF93-36A96DC33377}" type="pres">
      <dgm:prSet presAssocID="{83807238-9F15-46A4-B245-67C05839F72A}" presName="node" presStyleLbl="node1" presStyleIdx="1" presStyleCnt="4" custScaleX="157520" custScaleY="137801" custRadScaleRad="134637" custRadScaleInc="70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3FA2B-BB46-4819-8554-EBAD86A77AFA}" type="pres">
      <dgm:prSet presAssocID="{377BFBD9-C46E-43F9-BC40-6994DF5B956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8E02652-A3B8-4998-A761-70454D9ED193}" type="pres">
      <dgm:prSet presAssocID="{377BFBD9-C46E-43F9-BC40-6994DF5B956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271C2C0-5EC5-4F78-B0F4-C8A9C9BA7CF3}" type="pres">
      <dgm:prSet presAssocID="{B7CDEE32-A0AC-4403-92FC-A1FD7A4B4479}" presName="node" presStyleLbl="node1" presStyleIdx="2" presStyleCnt="4" custScaleX="174507" custScaleY="156068" custRadScaleRad="144200" custRadScaleInc="138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2B854-E6D2-4DD0-B11C-134AA54C696F}" type="pres">
      <dgm:prSet presAssocID="{78AAD567-26D7-4231-AA94-B399B4BF536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D51D483-EDE8-4FDE-A0A0-C19844560DF8}" type="pres">
      <dgm:prSet presAssocID="{78AAD567-26D7-4231-AA94-B399B4BF536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7DF371D-ABBD-495C-9434-7EAC7A5F702F}" type="pres">
      <dgm:prSet presAssocID="{D0AF1920-16D1-47BF-BD3B-24E9511D1C05}" presName="node" presStyleLbl="node1" presStyleIdx="3" presStyleCnt="4" custScaleX="172539" custScaleY="151442" custRadScaleRad="150417" custRadScaleInc="79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107FC-5ADA-45E5-98FA-2ED77C030988}" type="presOf" srcId="{88F9693E-76DD-47CC-872D-615FC2D2B79D}" destId="{39345C84-2B57-433F-823B-1AF220667AFE}" srcOrd="0" destOrd="0" presId="urn:microsoft.com/office/officeart/2005/8/layout/radial5"/>
    <dgm:cxn modelId="{32F2B536-FC61-417D-8D41-35AEE16AF17E}" srcId="{4EAFD571-AD3D-4967-9A11-4B248F71A005}" destId="{B7CDEE32-A0AC-4403-92FC-A1FD7A4B4479}" srcOrd="2" destOrd="0" parTransId="{377BFBD9-C46E-43F9-BC40-6994DF5B956F}" sibTransId="{F8F9802E-1145-4E15-8CB8-884EB52C9FC4}"/>
    <dgm:cxn modelId="{CA1DA0EB-53DE-4DD6-85BB-04DB453772AF}" type="presOf" srcId="{3E279059-1E76-43A2-9867-9C680AFED6D9}" destId="{DF08F119-574D-44D7-813D-C52663CB5A41}" srcOrd="0" destOrd="0" presId="urn:microsoft.com/office/officeart/2005/8/layout/radial5"/>
    <dgm:cxn modelId="{C846C078-4C26-4723-8FB4-33290B773A47}" srcId="{7BB70DF8-2196-4032-AB40-069196A43C02}" destId="{4EAFD571-AD3D-4967-9A11-4B248F71A005}" srcOrd="0" destOrd="0" parTransId="{07515896-5B13-450B-8566-B75686AFB21C}" sibTransId="{15A11226-F51E-4021-8404-1D55EEB68134}"/>
    <dgm:cxn modelId="{1A8E2FB4-643A-4AC5-85A6-3BCAFD5FFD8A}" type="presOf" srcId="{78AAD567-26D7-4231-AA94-B399B4BF5366}" destId="{E052B854-E6D2-4DD0-B11C-134AA54C696F}" srcOrd="0" destOrd="0" presId="urn:microsoft.com/office/officeart/2005/8/layout/radial5"/>
    <dgm:cxn modelId="{ADC008AF-3497-4E53-9C13-F307C77C962F}" type="presOf" srcId="{88F9693E-76DD-47CC-872D-615FC2D2B79D}" destId="{DC7A5D19-ED19-473D-986E-16F2D9AE00E5}" srcOrd="1" destOrd="0" presId="urn:microsoft.com/office/officeart/2005/8/layout/radial5"/>
    <dgm:cxn modelId="{8D480634-695D-4161-9000-C52BED3EBD14}" type="presOf" srcId="{4EAFD571-AD3D-4967-9A11-4B248F71A005}" destId="{A39FBF0E-E53D-47DE-BE71-D4A6C84EC309}" srcOrd="0" destOrd="0" presId="urn:microsoft.com/office/officeart/2005/8/layout/radial5"/>
    <dgm:cxn modelId="{28F90E66-31FD-4E9F-ABDB-1579393F04D7}" srcId="{4EAFD571-AD3D-4967-9A11-4B248F71A005}" destId="{83807238-9F15-46A4-B245-67C05839F72A}" srcOrd="1" destOrd="0" parTransId="{3E279059-1E76-43A2-9867-9C680AFED6D9}" sibTransId="{76228B71-59F3-4BD7-978A-EC939BFFE5DB}"/>
    <dgm:cxn modelId="{92182586-94D1-45DE-95BA-88009AE16ECE}" type="presOf" srcId="{D0AF1920-16D1-47BF-BD3B-24E9511D1C05}" destId="{17DF371D-ABBD-495C-9434-7EAC7A5F702F}" srcOrd="0" destOrd="0" presId="urn:microsoft.com/office/officeart/2005/8/layout/radial5"/>
    <dgm:cxn modelId="{0B2F3F88-1D06-409E-B8A7-85DFC3152F65}" srcId="{7BB70DF8-2196-4032-AB40-069196A43C02}" destId="{5783D3C4-B40F-4186-B692-33E96545E5CF}" srcOrd="1" destOrd="0" parTransId="{F5175481-D88C-45BB-8C45-728DB1C9EBD3}" sibTransId="{87179A67-0447-4586-AD4A-0A2E103A4642}"/>
    <dgm:cxn modelId="{E8B6CEE8-E841-4FE9-95FF-66998EB391F9}" srcId="{4EAFD571-AD3D-4967-9A11-4B248F71A005}" destId="{D0AF1920-16D1-47BF-BD3B-24E9511D1C05}" srcOrd="3" destOrd="0" parTransId="{78AAD567-26D7-4231-AA94-B399B4BF5366}" sibTransId="{EF0223A1-8BDC-4884-9CF4-5A28C54ED126}"/>
    <dgm:cxn modelId="{B7355676-D96A-41B1-A4D6-C9BC407DA077}" type="presOf" srcId="{83807238-9F15-46A4-B245-67C05839F72A}" destId="{C93878D3-0590-4689-BF93-36A96DC33377}" srcOrd="0" destOrd="0" presId="urn:microsoft.com/office/officeart/2005/8/layout/radial5"/>
    <dgm:cxn modelId="{3139AA6A-4A2E-40AA-90A8-417AAFDCD716}" type="presOf" srcId="{2ECD6384-840D-4BC8-B735-6CCF78594A6A}" destId="{46B83C51-176F-42D7-A5B9-30369B1C237A}" srcOrd="0" destOrd="0" presId="urn:microsoft.com/office/officeart/2005/8/layout/radial5"/>
    <dgm:cxn modelId="{FE950F4F-155B-446D-9D6A-039C657EF92E}" srcId="{4EAFD571-AD3D-4967-9A11-4B248F71A005}" destId="{2ECD6384-840D-4BC8-B735-6CCF78594A6A}" srcOrd="0" destOrd="0" parTransId="{88F9693E-76DD-47CC-872D-615FC2D2B79D}" sibTransId="{9D718A81-0199-435F-8545-4058E8793CEB}"/>
    <dgm:cxn modelId="{EF2E94A7-7C10-4184-ACD3-DD082897A2AD}" type="presOf" srcId="{7BB70DF8-2196-4032-AB40-069196A43C02}" destId="{8D55C567-9960-4DD4-AE3D-359A8E1A478F}" srcOrd="0" destOrd="0" presId="urn:microsoft.com/office/officeart/2005/8/layout/radial5"/>
    <dgm:cxn modelId="{FD792816-EAB5-4316-91E4-515D76D870AE}" type="presOf" srcId="{377BFBD9-C46E-43F9-BC40-6994DF5B956F}" destId="{78E02652-A3B8-4998-A761-70454D9ED193}" srcOrd="1" destOrd="0" presId="urn:microsoft.com/office/officeart/2005/8/layout/radial5"/>
    <dgm:cxn modelId="{48CE92FD-A0E0-4580-A832-0930BA598C06}" type="presOf" srcId="{3E279059-1E76-43A2-9867-9C680AFED6D9}" destId="{C1D4F506-6D12-4E52-94B0-3F81FCFE971B}" srcOrd="1" destOrd="0" presId="urn:microsoft.com/office/officeart/2005/8/layout/radial5"/>
    <dgm:cxn modelId="{95C3E027-C747-4A4A-B065-93746CB04175}" type="presOf" srcId="{78AAD567-26D7-4231-AA94-B399B4BF5366}" destId="{0D51D483-EDE8-4FDE-A0A0-C19844560DF8}" srcOrd="1" destOrd="0" presId="urn:microsoft.com/office/officeart/2005/8/layout/radial5"/>
    <dgm:cxn modelId="{8E6E5584-9DF4-4135-88FC-398170A71B20}" type="presOf" srcId="{377BFBD9-C46E-43F9-BC40-6994DF5B956F}" destId="{79E3FA2B-BB46-4819-8554-EBAD86A77AFA}" srcOrd="0" destOrd="0" presId="urn:microsoft.com/office/officeart/2005/8/layout/radial5"/>
    <dgm:cxn modelId="{6C862AEF-1B61-43E5-9882-9F1E1D0970A1}" type="presOf" srcId="{B7CDEE32-A0AC-4403-92FC-A1FD7A4B4479}" destId="{0271C2C0-5EC5-4F78-B0F4-C8A9C9BA7CF3}" srcOrd="0" destOrd="0" presId="urn:microsoft.com/office/officeart/2005/8/layout/radial5"/>
    <dgm:cxn modelId="{EA83DE1B-687E-433B-B9D0-068C6AB95472}" type="presParOf" srcId="{8D55C567-9960-4DD4-AE3D-359A8E1A478F}" destId="{A39FBF0E-E53D-47DE-BE71-D4A6C84EC309}" srcOrd="0" destOrd="0" presId="urn:microsoft.com/office/officeart/2005/8/layout/radial5"/>
    <dgm:cxn modelId="{625B1CEA-31AF-444A-9B2D-A2E8DF4D0E1C}" type="presParOf" srcId="{8D55C567-9960-4DD4-AE3D-359A8E1A478F}" destId="{39345C84-2B57-433F-823B-1AF220667AFE}" srcOrd="1" destOrd="0" presId="urn:microsoft.com/office/officeart/2005/8/layout/radial5"/>
    <dgm:cxn modelId="{B4E7387F-3686-482F-B8AA-B0575D9A31EB}" type="presParOf" srcId="{39345C84-2B57-433F-823B-1AF220667AFE}" destId="{DC7A5D19-ED19-473D-986E-16F2D9AE00E5}" srcOrd="0" destOrd="0" presId="urn:microsoft.com/office/officeart/2005/8/layout/radial5"/>
    <dgm:cxn modelId="{D3237EE9-8481-4AA6-B9FC-025A028A567C}" type="presParOf" srcId="{8D55C567-9960-4DD4-AE3D-359A8E1A478F}" destId="{46B83C51-176F-42D7-A5B9-30369B1C237A}" srcOrd="2" destOrd="0" presId="urn:microsoft.com/office/officeart/2005/8/layout/radial5"/>
    <dgm:cxn modelId="{F0D59F91-0BBE-44C2-A59B-C13992CB30F2}" type="presParOf" srcId="{8D55C567-9960-4DD4-AE3D-359A8E1A478F}" destId="{DF08F119-574D-44D7-813D-C52663CB5A41}" srcOrd="3" destOrd="0" presId="urn:microsoft.com/office/officeart/2005/8/layout/radial5"/>
    <dgm:cxn modelId="{33A58071-CBCD-4894-8F7D-354723E8EAAE}" type="presParOf" srcId="{DF08F119-574D-44D7-813D-C52663CB5A41}" destId="{C1D4F506-6D12-4E52-94B0-3F81FCFE971B}" srcOrd="0" destOrd="0" presId="urn:microsoft.com/office/officeart/2005/8/layout/radial5"/>
    <dgm:cxn modelId="{7AEB5D4D-95C2-49A9-AB1E-D94E4FBBF99A}" type="presParOf" srcId="{8D55C567-9960-4DD4-AE3D-359A8E1A478F}" destId="{C93878D3-0590-4689-BF93-36A96DC33377}" srcOrd="4" destOrd="0" presId="urn:microsoft.com/office/officeart/2005/8/layout/radial5"/>
    <dgm:cxn modelId="{03764B7D-F9D7-4514-947E-271565B0B0D1}" type="presParOf" srcId="{8D55C567-9960-4DD4-AE3D-359A8E1A478F}" destId="{79E3FA2B-BB46-4819-8554-EBAD86A77AFA}" srcOrd="5" destOrd="0" presId="urn:microsoft.com/office/officeart/2005/8/layout/radial5"/>
    <dgm:cxn modelId="{9E412989-F606-4E19-B8F3-A53B1C499F48}" type="presParOf" srcId="{79E3FA2B-BB46-4819-8554-EBAD86A77AFA}" destId="{78E02652-A3B8-4998-A761-70454D9ED193}" srcOrd="0" destOrd="0" presId="urn:microsoft.com/office/officeart/2005/8/layout/radial5"/>
    <dgm:cxn modelId="{A54D15AC-247E-42DD-8A2E-618E97BE4B0D}" type="presParOf" srcId="{8D55C567-9960-4DD4-AE3D-359A8E1A478F}" destId="{0271C2C0-5EC5-4F78-B0F4-C8A9C9BA7CF3}" srcOrd="6" destOrd="0" presId="urn:microsoft.com/office/officeart/2005/8/layout/radial5"/>
    <dgm:cxn modelId="{3039495B-F93D-4139-935E-AD25E5CF8BDD}" type="presParOf" srcId="{8D55C567-9960-4DD4-AE3D-359A8E1A478F}" destId="{E052B854-E6D2-4DD0-B11C-134AA54C696F}" srcOrd="7" destOrd="0" presId="urn:microsoft.com/office/officeart/2005/8/layout/radial5"/>
    <dgm:cxn modelId="{7BA102DB-C214-4680-9219-7A98B2044A22}" type="presParOf" srcId="{E052B854-E6D2-4DD0-B11C-134AA54C696F}" destId="{0D51D483-EDE8-4FDE-A0A0-C19844560DF8}" srcOrd="0" destOrd="0" presId="urn:microsoft.com/office/officeart/2005/8/layout/radial5"/>
    <dgm:cxn modelId="{4DAC9D1F-E38E-4232-9A3F-11DF38C448DA}" type="presParOf" srcId="{8D55C567-9960-4DD4-AE3D-359A8E1A478F}" destId="{17DF371D-ABBD-495C-9434-7EAC7A5F702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3D4E-B6A5-4C40-8D22-38EAD0A0BC88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8419A-972E-C94D-8C1A-EF5769309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58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5FD90-5CF3-8E47-BAA2-F1C24D32FADE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9A70-522C-3A41-B132-651B32078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4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29A70-522C-3A41-B132-651B32078D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29A70-522C-3A41-B132-651B32078D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C965-7079-4FF3-AE33-48291CC3087C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AFCC98E-4B64-4E26-B957-7B59E2AEE0A9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 No Ta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2CA5-351D-4F61-9691-48907EF0D8EB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2D1627D-2435-4679-B9EF-20C33C7CFB7B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5691D9D-B151-42A8-8203-2F4A2C67BEA5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CF2EA0-3352-4516-9E27-97C88A0B6624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E3C976-A9A9-4A56-8A84-70466730FCE2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547CC2-62B6-4EAB-9922-77700EB9E0C3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FFC7E65-2E5C-442C-BE2A-DE6A869D7353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C5DB41-1E26-4C99-AAE1-84E432A56B4A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2CA5-351D-4F61-9691-48907EF0D8EB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9ECF-EA4F-46B9-8205-567987781B24}" type="datetime4">
              <a:rPr lang="en-US" smtClean="0"/>
              <a:pPr/>
              <a:t>October 11,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694" r:id="rId14"/>
    <p:sldLayoutId id="2147483677" r:id="rId15"/>
    <p:sldLayoutId id="2147483672" r:id="rId16"/>
    <p:sldLayoutId id="2147483673" r:id="rId17"/>
    <p:sldLayoutId id="2147483669" r:id="rId18"/>
    <p:sldLayoutId id="2147483670" r:id="rId19"/>
    <p:sldLayoutId id="2147483674" r:id="rId20"/>
    <p:sldLayoutId id="2147483675" r:id="rId21"/>
    <p:sldLayoutId id="2147483676" r:id="rId2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psych.org/ebooks/pse2011/vol1/volume1.pd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65868" y="2175163"/>
            <a:ext cx="4678132" cy="347464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3600" b="1" i="1" dirty="0"/>
              <a:t>Literacy Ambassadors: Service Learning and Social Justice in L2 </a:t>
            </a:r>
            <a:r>
              <a:rPr lang="en-US" sz="3600" b="1" i="1" dirty="0" smtClean="0"/>
              <a:t>Classrooms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2" y="0"/>
            <a:ext cx="2778271" cy="354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8153" y="5486400"/>
            <a:ext cx="5385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Rachael Cate, INTO Oregon State University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374506"/>
            <a:ext cx="8229600" cy="1801091"/>
          </a:xfrm>
        </p:spPr>
        <p:txBody>
          <a:bodyPr/>
          <a:lstStyle/>
          <a:p>
            <a:pPr algn="ctr"/>
            <a:r>
              <a:rPr lang="en-US" sz="4000" b="1" cap="none" dirty="0"/>
              <a:t>Indigenous Leaning Communities</a:t>
            </a:r>
            <a:r>
              <a:rPr lang="en-US" sz="2400" b="1" cap="none" dirty="0" smtClean="0"/>
              <a:t/>
            </a:r>
            <a:br>
              <a:rPr lang="en-US" sz="2400" b="1" cap="none" dirty="0" smtClean="0"/>
            </a:br>
            <a:endParaRPr lang="en-US" sz="3600" b="1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C49A-0A1A-4B8F-913D-E2F0DC571BD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7580" y="6170822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2" indent="0">
              <a:buNone/>
            </a:pPr>
            <a:endParaRPr lang="en-US" sz="14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36073"/>
            <a:ext cx="8229600" cy="4343400"/>
          </a:xfrm>
        </p:spPr>
        <p:txBody>
          <a:bodyPr/>
          <a:lstStyle/>
          <a:p>
            <a:pPr marL="0" lvl="1" indent="0">
              <a:spcBef>
                <a:spcPts val="800"/>
              </a:spcBef>
              <a:buClrTx/>
              <a:buNone/>
            </a:pPr>
            <a:r>
              <a:rPr lang="en-US" sz="2400" b="1" i="1" dirty="0" err="1" smtClean="0"/>
              <a:t>Testimonios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I</a:t>
            </a:r>
            <a:r>
              <a:rPr lang="en-US" sz="2400" b="1" i="1" dirty="0"/>
              <a:t>, </a:t>
            </a:r>
            <a:r>
              <a:rPr lang="en-US" sz="2400" b="1" i="1" dirty="0" err="1"/>
              <a:t>Rigoberta</a:t>
            </a:r>
            <a:r>
              <a:rPr lang="en-US" sz="2400" b="1" i="1" dirty="0"/>
              <a:t> </a:t>
            </a:r>
            <a:r>
              <a:rPr lang="en-US" sz="2400" b="1" i="1" dirty="0" err="1"/>
              <a:t>Menchu</a:t>
            </a:r>
            <a:r>
              <a:rPr lang="en-US" sz="2400" b="1" dirty="0"/>
              <a:t> </a:t>
            </a:r>
            <a:r>
              <a:rPr lang="en-US" sz="1800" dirty="0" smtClean="0"/>
              <a:t>(</a:t>
            </a:r>
            <a:r>
              <a:rPr lang="vi-VN" sz="1800" dirty="0" smtClean="0"/>
              <a:t>Menchú</a:t>
            </a:r>
            <a:r>
              <a:rPr lang="en-US" sz="1800" dirty="0" smtClean="0"/>
              <a:t>, </a:t>
            </a:r>
            <a:r>
              <a:rPr lang="vi-VN" sz="1800" dirty="0" smtClean="0"/>
              <a:t>1984) </a:t>
            </a:r>
            <a:r>
              <a:rPr lang="en-US" sz="2400" b="1" dirty="0" smtClean="0"/>
              <a:t>and </a:t>
            </a:r>
            <a:r>
              <a:rPr lang="en-US" sz="2400" b="1" i="1" dirty="0"/>
              <a:t>Let Me Speak </a:t>
            </a:r>
            <a:r>
              <a:rPr lang="en-US" sz="1800" dirty="0" smtClean="0"/>
              <a:t>(Barrios de </a:t>
            </a:r>
            <a:r>
              <a:rPr lang="en-US" sz="1800" dirty="0" err="1" smtClean="0"/>
              <a:t>Chungara</a:t>
            </a:r>
            <a:r>
              <a:rPr lang="en-US" sz="1800" dirty="0" smtClean="0"/>
              <a:t>, 1978) , </a:t>
            </a:r>
            <a:r>
              <a:rPr lang="en-US" sz="2400" dirty="0" smtClean="0"/>
              <a:t>learning projects in Latin America</a:t>
            </a:r>
          </a:p>
          <a:p>
            <a:pPr marL="228600" lvl="1">
              <a:spcBef>
                <a:spcPts val="800"/>
              </a:spcBef>
              <a:buClrTx/>
            </a:pPr>
            <a:r>
              <a:rPr lang="en-US" sz="2400" b="1" dirty="0" smtClean="0"/>
              <a:t>self-initiated, auto-ethnographic transformational learning communities </a:t>
            </a:r>
            <a:endParaRPr lang="en-US" sz="2400" dirty="0"/>
          </a:p>
          <a:p>
            <a:pPr marL="228600" lvl="1">
              <a:spcBef>
                <a:spcPts val="800"/>
              </a:spcBef>
              <a:buClrTx/>
            </a:pPr>
            <a:r>
              <a:rPr lang="en-US" sz="2400" b="1" dirty="0" smtClean="0"/>
              <a:t>creating spaces for counter-storytelling, critical border consciousness </a:t>
            </a:r>
            <a:r>
              <a:rPr lang="en-US" sz="2400" dirty="0" smtClean="0"/>
              <a:t>(</a:t>
            </a:r>
            <a:r>
              <a:rPr lang="en-US" sz="2400" dirty="0" err="1" smtClean="0"/>
              <a:t>Anzaldúa’s</a:t>
            </a:r>
            <a:r>
              <a:rPr lang="en-US" sz="2400" dirty="0" smtClean="0"/>
              <a:t>, 1999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endParaRPr lang="en-US" sz="2400" b="1" dirty="0"/>
          </a:p>
          <a:p>
            <a:r>
              <a:rPr lang="en-US" dirty="0" smtClean="0"/>
              <a:t>Synergistic, pervasive leadership and community-building by literacy ambassadors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2655" y="5943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73" y="5072063"/>
            <a:ext cx="64500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8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7819"/>
            <a:ext cx="8229600" cy="1801091"/>
          </a:xfrm>
        </p:spPr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Literacy Ambassador Service Learning Model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6046" y="611285"/>
            <a:ext cx="8604738" cy="5959646"/>
          </a:xfrm>
        </p:spPr>
        <p:txBody>
          <a:bodyPr numCol="1">
            <a:normAutofit/>
          </a:bodyPr>
          <a:lstStyle/>
          <a:p>
            <a:pPr marL="457200" lvl="2" indent="0">
              <a:buNone/>
            </a:pPr>
            <a:r>
              <a:rPr lang="en-US" sz="2400" b="1" dirty="0" smtClean="0">
                <a:solidFill>
                  <a:srgbClr val="DD581B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7580" y="6170822"/>
            <a:ext cx="6463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2" indent="0">
              <a:buNone/>
            </a:pPr>
            <a:endParaRPr lang="en-US" sz="1400" dirty="0"/>
          </a:p>
          <a:p>
            <a:pPr marL="457200" lvl="2" indent="-457200">
              <a:buNone/>
            </a:pPr>
            <a:r>
              <a:rPr lang="en-US" sz="1400" dirty="0" smtClean="0"/>
              <a:t>.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AutoShape 2" descr="data:image/jpeg;base64,/9j/4AAQSkZJRgABAQAAAQABAAD/2wCEAAkGBhQSERUUEhQWFRUWGR4ZGRcYFxocHRoXGxwaGRwaGxwcHCYeGB4jGRgYHy8gIycpLCwsGh4xNTAqNSYrLCkBCQoKDgwOGg8PGiwkHyQsLCwtLCosLCwsLCwsLCwsLCksKSwsLCwsLCwsLCwsLCwsLCksLCwsKSwsLCwsLCwsLP/AABEIALUBFwMBIgACEQEDEQH/xAAcAAACAgMBAQAAAAAAAAAAAAAEBQMGAAIHAQj/xABBEAABAgQEAwUGBQMCBQUBAAABAhEAAyExBAUSQVFhcQYTIoGRMkKhscHwByNS0fEUYuFyghUzQ7LCF5Ki0uIW/8QAGgEAAgMBAQAAAAAAAAAAAAAAAgMAAQQFBv/EAC8RAAICAgEDAgMHBQEAAAAAAAABAhEDITEEEkETIlGB8AVCYZGhscEyUnHR4SP/2gAMAwEAAhEDEQA/AJEIrE4lGIcPN1kbF/5EHhMdXFl9RWjmzx9roiSiJUojdMuJUy4ZYFGiURKmUYlkpD1hzhyhtqwEp9oyMLEE2gs/KAJc6YlKgtQCk2PEcG4xYMxKXLsngeB2eFicrM1yWNGY/f3WFuV7CUBNiMZrqQRVgk3B40uHaIMrxwlTAglbD3mYaa3iDMdMqZqLJ0EHR50Lg1FG84hzDMEzEugssg6gQxqSwHJrRmc0nfn9w+0tOKxyu6CkzAUGoHXccxBWCxClNuKv1EUUY4pSEqKtOkENTepY2i4YZBHd6FAJP0Lte5hkJ2wZRodiPNMbS6h2aPVqAvD3JJWwUnJ0gfF4pMtJUtQSkbmIMJmkqYkKQpwVaR1rttaKD2jz0z5xb2ElgDx3MDYfEghyopSC4P8AcLNvR78o5kuva2lo6D6L287LViZ2InTSqUSEpdDCo1jVfg1YZysvCJKQ5WQHKnYkm56OSfSB8tzDXhkiXMCS5JDEkqJKiAXoDbelICxWYU/KU5szBhqL6XNnIpCY5IYrlkdt8cfX50ZpQfC8E2YY5UslKkqLuEkX8IB4cS78oMyhZnJch5ekgvudxxLfWEOY425nMTpbR/dcE+RA848yzNpqSlIS6QVGgIdxyvtC8edTk1J+2/54/wAFuFLXJdwgMNNozTEeXq1MHDcTTgwA9R5QynYZMvSVqYF/T+WjsqUYRS8CO1yYDojNESYbGpWohLHpWlgfnE7gbQcZqStFONAfdxndwSVxoRBWDRDpjUoifTHmiLsgOURqUQSURqURLKoGKI0MuCyiNCiLslAipcRqlwYURoURdlUBGXGQUZcZEsqirZXLCTWpuP8AEO8PLfck/B+kVXFZmpGkylImVNCK09OvrDDA58kS0TFOl1eIdaO3rHHwZorTN+SD5HE6aUqAO+1IOQAoQmHaKWoEqpoNxV2c06hoMyDOjOxBCEFUtSUkEVqBX9j0jRiy44ttSuxcoSdKgiatSLeL+039YMwxKmOxh2rLlXFPvhG+HwmhbLAZVqNU3Hwf1hss6JHELcXlToIu4I++kVrBypgn6QSykOn/AGu/mCB6x0FaQGpRyKfCvSK7h8CU4ziANQ5hY2OxdFRZ3hDzOxqxIrue5epcsOjSX8Sk1HmLmKrjsu0qbWGAuAXKDUKBfxXZuUdazvA/lrVLLE1tTzG0cenz9OIBmFBSAx00tvy3txiZJQe/ItRkmMsJlwJKAsTWPhNBRJCRUm1TTjF5yvK0oSHOpQq5rW1rCKZk+PlqHd92FnUSgktdZ969KRfsBKfxOqtC/LhyeNONprQqSd7JlEC5aEmaYhRC0pWDSnzc+cO54Qp0kinP72iv5xhkJKtBdZcAXrSjcf3hHVv/AMmP6VXlRzSbiUrxBSpQBBbQAajl6VhtnEnUUBM3RL3Dez0a46x5L/DyeJxmKKErVaWFOfX2X5P6wpxYmypndzdSFO3X944rVtUdpZFuL5LPl+L0SpaaLX4mI2BJIL0elXNoHmYWZLKFKUHKhR3VUu5AFApz4vlASMQEkOVWo/yMSqJmGbOLlV2Gw5MbAN6QlwcpWYe3ukMJU1AJWtXsk1CKarBLk6PCz2vEffzmKwkI1hwXHs6nJA2sH5GFKs9ICElpqUHUErBBQatqoNYLuC5qB5iTM1mFRKSRrBHLSaM20AsE4y5KnHt5HeX9olkJbxaCCA5ag3HOCM27STMQlJWbAgMacbbG3pFekK7sXYmJZKgtqF7vX7/mNqcpur0JpLZaMhzaYAlCSz7kCj1byDmLlluK1oSTuL8Wo/nHOpE3umcl0n2W2UK8weUWns9nKdJBdRFk83NBHS6bIl7WZskfJaNMZpj1U5IIBLFQoD8o3BDkbiN9iaI9EeaIn0R5oi7JRCURqUQRojwoiWSgcojQognRGpREsgMURoUQWZcaFESyUCFEZBBRGRdlHC5OLUtROqqj6ni+xhjMzJ0saXBN3ffraE1E/wC63xH31ghKDQ+6AxB6fGPNSXg6iGeFn+CpN6tdt25w67I50uSpSMMgKmKZlrNEJD6i3GoisjEWPEgs+3ziyZDLwiFzUz06gfCCSRd/QGl4PEt/AqR1PKu0sssFzElzWYGSFK0v4UVUAKeohqrNELKkJUlTJCiOD1B6NWOHnM197KIYdyQAUVok0satZ4eZjn614tSZSDLmTUiWvxPSlj7vC/CHKbasG0WvNM6EyciVLmBUxydIoykEnSs2ILKFNjHmK7Q4dZTNSopUgDWACQkMWBIoRrUU0/VHMEqX32l1B1VIB1PYClTXhF3yjsssIaee7Sr3E+2Q7spVk7UqabRnn1KxLunoLQ+zfNiMKT3SzquajSVGx6Atwjm+P7I4iafBhlEGo2DHZ1ER085iEAJTQDm58yamPMDjUzZoSr2WJIPvNseTl25Rgl9qxy5FDGvzBjFt0c57N5BiZcweAKCCQxVqDE1SFJdL1JZ7iL3LxWNTqBwurgUrQHrUe1SnnFnOPTYRvKUDHUjnnHVmp9NHllGzMnTpmPLUz6VJqSLhxejsx4wmwuLHfDxEhKgQ5d2BPwLRfs5kJUCFMRuI5ljskxMvENhUInJv7SUqDuGOpQem45+cyZ1kXa0Vj6d45qS4LBm+YBKdZUxulruLEDrFb7QdqDPLzUymewQH6kmr8xAGa5bjkzGMpaif0eJuTikRyOx2MnVmIEtL3mX9LwuEVFcmjJ75J1tcBY7RSS2tKF2uGtZ+XEbwrzjPFzHTMVMEs0CZCkoSGLgFOljsa+RiHPMjTh1CXMWhSidJCHCkKNnDaT5ecL8tzE4ecCtlDYs4cWJGxB2higpbQreP2tUET5yQkMqYopGn8wuoA1ZwkMOVWjcyWSCTfnVuXUwFiXJIc6iXPN6vE04lSQklmN9+EC6rYnLLukboxwIOohhYGppua1pSvGDcJmxCSlJCUnl7TVt1PKEi5FWHrxjZRqAKC0Gm0uRNDKbiFLVUh1Vf94f9nc6GFJWvxKAYC9718h8YrOHxapTlLV4jyvECMQoF9+sDGTi+5EcU1ReT2p1qQub4ikkpDtpBsHuYuXZrMhNSqasgKUwvsKD1Yxx3DzHV4izG9/hFsyHMZSCCpZLP4QKHgpzQMeFYfhzSUrk9CZwXg6rs8ZpilSu1GopGskMOpOz8IbYfNCsFTs1PThxhq66LfBPQdFg0R5ohdgc1LeMef0hoFhgbAxqx5ozVoVKDjyRFEeFEEMI1YO0NsCgcojQogoojUoi7JQLojII7uMiWVR8z4iYKbEfb/fCDsM6qA067iACsFVRThz5RIUsAkG9f28o4clZ0hkJYYlxS3WIf6pW53q3KIpJVdnAp15x6ueSbNxhVEsOlzz7QUaUJD78WhzlKBMlrDKVNWUiW13cuG538oT5fgFTCUpClUBZNzUC29Y6ZkWRjBy9a2M9SdrIH6RxPE+Vrqz5100e5gOmTZFkcvBp1zCFzzdVwh/dT9VelLzYnNnsYR5pnISVAeJVabA3iszs2WpQdVDsKCPOOGXqX3S0gi24jNEi6h0FYDldodE5KmZIoS9SDT4QolVEQ4qXB4cUcc01ygk6dnQcPnKSoeIVi0oUyQY4KrFEMCogbHhHZcixClYOQVK1K7sOeOz+kd+LTVo6EJ+obZlMoYpeJxhROSvUzG5ix5riGBjnfarFHSABXV8AD+8XHbHv2o6Cnt9LAYVP1gifNUtImqNU+JKQWBUKpBPB44/leMPeAGL1ju0KGCATbaGtVoGNcoqvaTKlL06H7x1KUr+5VSa787xVO5mSwQrjp68IuGeZsVJ0yklSiQABU35coX55ly0FAmJKSpOturi4o435w6LpbMudwT52V5eKJU9zTqwpfpBWFxNfZc2P7RErAlTFNB8+ceYSWvvUpQCVKUwA3i9S4MVjI6XqAD1+ka4vAGTpNVAgEKYs52c3i3YTs2JXiWR3iUutSWUlJNQEE01BmJru2zyHN5MpBlISVd7Veo6tThi/k/qYOOJVslMo6lltRIbaItb2YdYZ5nlaJakqBJlLBKB7ySksUK5ih6FMAFIZhSAcfBfJ5JHMQdOxtAlgQCavuWrC1Uoi0byiTS3OFuLRVDzKpkwqAFtt36c4tqHlEO6kgOxp1bhWKhly1I8RLtWHUnPnIJIpyDff+IXHt+8S34HMmcTrUCUgBtJPG3UttDFGbOlibMAPvjFay7HapgNwSSxsDz4moEP5OBTL1Lngp/SlJcgG5Y78jD4Y+/UdIFzrbCkZypJqClIPtcodZXm6FEuoMB7R3+xFNGXqnFWnUE8C+23WN8HImBtepAZwNBLwyLyYimozOi94nSFPQ2jbRFYybvFkBj4QWKizDjzg2fna0kEIJFnFj0Mal1MatinhY47uPYa4YJKEkgJcOxvGQfrInpHyTJqdJDOXeNcTibAe67HfpEBxKgDvt5RH7Tv1rGBLdmiximfQB6gUP0iXCSV6wnQpZUQAkXL2ApxiPvkFLAVG5FX28njqvZHJxh5YnTEBOIWkAivgTwrZRDE+nF8fU9RDp4OcvkviQn7Kdlhg095NOqeQwFxLB2HFWxV5DcnM4zIsSKm1Pd4vGmZZySSlJD8SadB+8VjMsRMS1SlXA2V14x5xvJ1WTuyP5FVQtzHGF3eu/Iij+YaAFTnr9vHmNm6y48KhdJ35DYiAO/Z/iNxHbx4vaQtWU4sLHOCMQoRTZGYKlr1JrxHEQ2GcAh4Rk6WSla4CNsZHWux858vw/JDehI+kcUn4vUY6r+G+K1YBKd0LUn1Ov/wAo1Qi4rZq6b+oOzw0LRzrOFkzCn+2nWp+VI6Pm3smOdZmPz7bA/OHYuTbmVxLLlXYv+qyhGJlzGnS1TNOqxl6m7snZlOoHbUdjTXJ/w5nYhHeTpqZKHIIS8xZb/RQeZ8osfYabqypUtAA7qepLGxGpK3NRsuHOUT2lVIPiV7NvKpjoRhFpNnHWaUX2L6/grHZjsKJM5ZKkz0e4U3Y7qBDUqPMwg/FjKhKmyCkECYlQb+4FOwoKKEdDkYOWZi1lKSSdxyFuEUf8Xccww4lgf9T08EFkSUGkSTcnbOeqmWHD4RbezuBEpAnuCo3GkuEEOAFMzkkO3EC4IigTVkqv9IteX5svuSUjxOxR7tagh6pdjaEQjTJEtuI7TTe6ElAShC1eMGWkgJNwAsKBNySQamCEysGvDnHzkpMtP5aZcshGohWkBehqb21F7AMIpQwcyaKpUZgLqUoskI0EhLFmJPVwzC7rO0eOOpEoLUZcpIZJTpZahqV4RQFyA7k0vD7CoP7TdsZmK8JZEoHwSwPChgwCU2QAOFTuTFbViOdtognrfrEBUaVrFFjWRiQSxpBAWOG9YEwGWqWoBqHeLzkOTS0j8xKVm1R9t/MY+p6iOGNvZu6Xo59S3FfqV2bi1aQAN9vT7EaSdR5RdMT2WkLH5ZMs7VKg7cCX+MVnMMom4c+NIKbBaag/seUZsPU4c2ovfwYrqOhz4NyWvih72QnyZayZ5OmwZ6H9RbYRa8HKE+YWOpCR7Vdz8fpHNJOKa3n/ABFzyjMZK06QSaAEFWgDdw1SaNGrvaVIzYYqU9jPEYhWGB0kBrUBBfjHkj8QFJdCwNSvZUlgx8wYCz+cEyyAKUIepimZniwdJH2YuGRtDs+NR4LXhu0KxidRmEngCz/vDLDAz55VNxKikkmWhXhAbi1Dew4RQMHmctDFYJrVvt4e5t20kywgYWUhdHUqYDc0Zn2484bHZkZ03K9Jlk/8znUvXyJ6xkU7s9+JyAhI7gpUCQsSzU7gpd6XptGQzvitM04+hz5YqcI2n/g4ml/pHqEsaxICx++ERhdYEzlv/Dvsz/UT+9WRokkKIPvKulPqHPTnF3z7HKFn0m6xUHrHPOzPagYdK5a0vLme0RdJsTzDG3IQ0n53Jf8AKxJT5LAPUKDH4dTHA67BlyZra0uNWv0IT4vEOOI5V+FxCqZiZjMhepP6SdQ+NRG89SjXShY/XKUkHzS/3xgDES1H+7qGV+/o8FixpfX1/BCPETtX/Mll+IgCc36v/dQ+sSzJ6hQlXQxGZz8SY6EI0WRoS1SCQ+3HrBmHw1wSBvV6M5am5t6QErMKhIs9fkw9S5hhJxVeI58I0qLrYLZChJex6ffWOg/hdjSDPlkULKT/ANqv/GKUmZXVxv8AOHvY/MgjFyxZKyU+av8A9NCZw06HYMlZFZfc2WWipYyQ6x0i7YqQFKEV7OMFoUk7PCMb2diauIf+GuPlyVYyViJkuWhRlzE94oJBOkhTaiB7qfhDbGdrMDLcf1KTWydS/wDtCoouNwBMxKhulST6agfUEeYiv46Rp0jc/Uxsjlqkc59OncmddyjOZM5zLnSyFGnjALcxcekUr8ThpmyahQ0KLvQHV/EUTCAOXZognKLnYA/f8iGufeqM+SHaiTEkO9D6xZPw5y+XOnzTO1d0iUVEJuS4CQLczcWvxqJdq2+X3xEHZfmk2QD3KylRYkgAkgPsQQWc1AcUMUtCUXjtLnkqWe8UlehQPdIfxLagLsxGq6g9AQCS0c1xKiRqNSak8zvBOLxa5qiuYtUxRupaiolv7jU9DAyntFtj4tNA0xdIZdncCJ04BVU7xurshitIV3Exjbwt84IyOSuQt1oUkniIqcvboZijctl5k5UiWPCKRCcZpUp/dA+Ln40EF4TEhYhT2jw5BStNrK67H5j0jl5YucaZ6LoZxxZlJjLDZi5vbfkLk8A8MZOLCklw6TRjuKAODxd2iqYCY7J9s/pAoOajZ4eS5oUsJQdQRVTbq/xHGy4qZ6eUFON0L897M+/hwWPtSwH807tyh92P/DjEOZk9XdAU0MFKPk7AdYKwqFCrRNm3bKfIlpCNBDnWTU1DAXtz5Rv6DrO+XpZN/B/weQ+0fs9Qby4vml+4kZ1MXLmj9d4tGR9hMMcOpeIlJJUSQ7pbYMocSIR9l82l4yb3ZATO92zHy4x0fGo7qUhKTYgPf0THWhFptnMyyjJJHIO3PYQYZImyye7JsTVL89xCCRlyJjAEild6x1vtzhu9wi0i7EtvSteFo5vliEpk6nqrdrdYJSaRnliXeqH2U5XLwqWGoknxK0AqNCw0EspuRpvHkVaZPmTFBPeLo7MS19uDxkVzyzsx6yMEowhr5f6KS94zRvFiRk/9pvUNEn/AibJpB+tFHnitTZgFGc/f1iLS3telyf2hhmuFVJmEEbAilWt99ID703b940Jpq0Q0Ms3OlPJqxiUm4J8xEyDyj1YJtSLaIa/10wC59foYhm4tagxLDlE39M9G6czEeY5TNkECahSNQdOoEOPOB7Ip8F0D6YPwU8kttC5KYNwOXzZh/LQpTbgFvWwgnRVXoZFbPVuf3935RPhcQUrSpPukKvuCG+P15Qfg+ys6Yj2dJ3BPns70+6QajsjNCWOmprfjwb79IyyyQWmwKaZfxIVMSlaVUUAoMdjUfOI8dLKhpV6wDlWNMhAQymSAHINvvzpBMzGBVQXEYfOjvwmpxTAhwN4pHaJS0zlagxFuBGxHGL1JSCtj1gfO8mRP063DGhHyPEPD4ySdsTli+xpHPk4c6iOBY+sDlekkF7m331qIcL/5ijzMPE9ikrS+tiplbXIc7fH4wz1Ix/qMfUR0ihzS7ff31EZKmaTUPx+/r8Ivf/pyk3megF+XONpf4ayyazFNyb7eL9fHwZexlBJf7+wfOLr+FeSjEY3UsOiSnX/vdkCvmW/thjJ/DWSHBWv1HqfDT4w57PYeVlq2BUUzKkqbytsGLf6jEeaMtIbjg+46NKlpWkkMRwHAXfcdIQZl2ck4gKSSA/Bixt/nyjSbmSVVQXSr9KlA+qXPygb/AIWlRKkzJqVcVNz4h1X3gZN6VG3HGO3dFGRLMpapaqKQopPUfbwYmYkjxJCw4dKg4Id2IiPtXh5kucJi2IV4dYsSLOCXSW25BoXysU8Ka+BqjLWzpcvsRhMTKSZKjJcAgJZSH5oWDv8ApIip55kWKwL0WpGy5SJTHyI1A+XrD7sdj/yGFFJUx6EuD6K+EM8fiu/QUlJNiGUAXFOKXq1IHPhxyjqKsf0vW5sc6lK4/j/05dOzPErIBExKTZQGo+enSHhjLyoCUoLUpRmMCVBiKPxNjW8FY/Hpwy9M1Kgq5Gmh5g2Lt8IX4fMZk+a0tBL0A3Dm52s3xjkuOVuox7aPS+vicKtOL544K1Jw0yXPCAhRXUDSW8VQC+1WMdymZuO4lJmkKnMkKA9orYPXg8VbLspWnWsaQSgaioe8HZJo7AF3htJ0qlSlKQNQDsPECQ9yatyjvQzXH3LZ4nN06jNqDtXoLz2YpaChIBuCHAA6qik4XsemXJUlUzWti4SfCnzJ8TRvmGdzZ8zShClIB9hIYE87UhdOxk4TAia6A1GrpDuWIMFjTk6RUoryAqyeZKXQ2JDvT1jIdYjP5CFaCTMaupjpHkzmMjS8FjYRjXuYBIzKWaGWd60pvaGeWETSEy5YWo0ADk7O7WYVrHN15pME3U5YGqHIFDUERf8As3naZRUZVl6fEOd9yzUjDPDXJggu6VAnbzsyvuhMMpSFy7vuncBqOL340jmkwgb9BH0WcYkYeYsr1nQohL6iSAWGmtXFo+eZ8gg+Li1bvGjp37aJlh2vRFLBNSWh92c7MzsYvTKFB7S1eynqePIVjfsp2Y/qZnjJTLFzueSf3js2U4OXIliXKSEpGw+Z4nnBZMyjpchYsDlt8AvZvsRh8GAQO8m7zVCv+0e4PjxMbdpOz0vEyiiYHBsdwdiDsYc97Gi1PGOTbdm6KSVeDmGC7GyZCmUgLIspdX8rfCLCjDhmApwEOcdhAqIcBhw5CrxTk5chxiorQmlzTKU+xuOUb4rP5cubo0LNj4eBswNxDTMsuDUEV3EzFISNCEqmJUAHA1aSFOxNSzMBztC5x7la5MvUQ+8g9WYypizLS9D8btThaB1q0uLNtCvKsYkrCUadaFOtQF01CgBxbajEmtKtcfP1afCQaAOwe7jnyioRfkHBNrngyTPqDw+UMp4CkuIUSpe9iLgwVhcRpUAfZNusMaNyZU8dhCJyhZ1f938x0Kf4aU4UD2HSvl8YSZtlR76UobKBPQF/gxhnLxq1LIHhS1WavwY1PyiptVbMmZUyCVPRrKu/lBO7rDswo1BeGGBnpnJ1JUdOynFq3A9mr0iuZplaZkxMxjpKgFEXZVfvzh7h8hSdIlDTJBEwnWWWoMzgglgzs4sIUlG9mByadB5whajK4EKSGttt90gKdlv9T+UkhMwOUmtxsaVdrio5xrjpakaySNCbOQxKrM7PUi71+DPA51Ll9yUy5ilkEKUSSAGqXZr2Ao3GKmn2OUHTrQ9TVplHwS5kqeqQTomBRSZZV4SoXCVOwPAfKLXh8/0pKZ7yyP1MPmQ55xz3NsZoxKZ6zdWpQ4kl38iX/mLUM6XNlOSEyyKOXJLBhpIAdyN+PSNacl9aNTUfvG3aIKmyykAqBsQCelg1+Z5biKzgcMWcwZh+1WLUDKUlKZbXcvXYMQBxqIBzHNAhLRHfAyLTV+CcZ0ZKzpLcW4i0PsF21D+IAv5c/m0c8SFTHPoKfX5fERPgMLMmEiUFLKQ6gkeJPF0mvmHEH20L70+fJ1DF57InS9K0A8izOLQJhsyQhJ7rSgbJHvWLfHnYRRymYmhSsHgUEH4iDcLgpngK/CkmlKkhgaC1Rvzgm23dApxiqsvn9UP6ZUws6nN6gWFN3Z40weM7sSEmxKrUNgQ48zFcn43whFPEQz7tX76iJcXP7oy9yC6khWopS1wdq0aKUKTZff3V4D15guXmUtSy8qaCkXou7EbUDQx7USCUlcplKBsX4Vp9OUUHPu1BXpKWCUK1B2Kjt+9ItHZbtQmYO5mmiqpJAL7M7PaIrjUi/NoRpxfeA94lCjYKA0lLGxoX4VjI37QZSMOvxBwqqSCzjgeBG4jI3LM60dSPTY3FNO/zKXiwrvFTCPCpVS1H4ww7N4psQlBI7tbu9vZJf1AiKbO71DBLJchxu1fI1eBcAkpmo8QQX9pQcC4ciMkLcWpHnoqmh/mmPQ47sKSx9tKmfqICkTE4tZBBmKAcq0l2G5bhxgDG4KesEpCFJFyhVOrGN+z86bg56Z1ARRiTUUcHrFKGjQ574Ld2e7PKB/Jmad9KqpP7RZJWPXKVonJKFbcDzBsYo2D7WhE1SkqJSVP7ISADUi+x5W4R0jCZ1JxUkBYStKh9twMImmn7jRCSa9pKjH6hG4nQlxmDXI8UsmZK/wDkn/7DneJJWPdLggjlCxiQ3UXgafJNxQjeIZWaAXgtR1uKBuvCAlJLkkpqPJAccFpL3FxFbzKfoXqHN24biHuFwoExRmJqBbka+f8AMKs2wKp8xSQ4LUJIShA6AE/J4VDqY2tGZ9RFqgCVjpQWCkaVEEvpALcSARzvAme4x5YKqAknclXBmdje7bRDjMOhEvUjES5lnlkAueAYkkuHrSkaJyLGLTrEiboLEflluDgM7cyGjbSktCG+5UhllP8AyUlDFYUElIrq1Oqo2KQlVeXozw0kTUE1YVoKgj6vtFfVNn4RCQlj4jpWpJYqDak1o4AIofeMM+zfaZPer/qEqQVK1ak+zYUZy1r7xShobhk4+1lmkYc4mUPdU1zRiOMLsxxS1+HSyv0pqWDNat3PnFml9zSYhafEKDZR4OKAs+8IJuaqw4XpUB3hNQCCSS+q+wLMaDnGLqMbku3wMzVNWQ4zEIw8lP8AVoJmK8SEKbUAzOUj2RQUuYByjMp0pKpqyhctdSkzE6geIAtcOOlor+YyJpcnULhzwJINedaw97NAqlrQoa5OpBmAg+ABTulVKMdJarFRtFQxatmBxRLj+0/fql93IU/i1JUynFNJDGtXpwhgc4UlIRMk6F6HDpF0/wBpskULwhRjVSMXNABSEKKEtVkpUqj3NGDwVnCZmKQJ6kJ0S0kjUQ+h3UoDevR2aNCir2huPGntlXm4A4jEF6S5bFRLtWwfmK82hx/xKWo92gFZHvkUHyZ+sIzJxC0lEoqTKUXsz+u1BttBmGlDCyi5JUa1NB/k7mNEkbV2yTuO/j+H4EmY4wIBs54Qjk4BU7UtatCAD4yKagHa4HDfeMnBc11WHE0B8zRucRTMOFMCSWFqt5MLfN/UoxoGXu0uAXB47SrSSCxZxY8w4eG4QFEKSrRMTZQLH1FY1w+UP+n4Qxw+UJA1LUEgbn+YuUl4K9OSVSRLKmOh5qlFdnJNhv6fSDFY4kKCtJ0igoGTZgSX4cXBhbiMchQ0oJKR7SgWpw512iOZjUqS2kHq5pwFC9a+UWroTPGoysKw4qC4WriNqHY0LCJZUwBR1BgaFgRdqKB5xDgZyApLhgGchGwoBUV2o+8GYiVLUl+9WKMEFClAb3JATfZ7QL5A7dAeYZBJmEGUQ5FQng1TWoPlA8jJChlpWoaTelOtfKDRo1BqKZ9WoDcmgBL7ebjrtjZ2svTmyTVuBFOvTeLtkprgYrzGQTpxE6/iIASNJszks9qvURkVjFYKZMU4FRdqmtt/rHsOU9bYHfkjpL6/MElh3ZnfiH/YRhwiT7RB4Ev9kxvpHEOTYU+X3SJSGHDiX+2gBhBLyxCainME161rHisulpYi+25ZuJ9PODRq3ps5u597nSJpMwEbvz26F/g0VbLpCheCo+l3DA8CK02etYzB4mbJJ7p6VKdqXh0UkkAgACgs7ceUaqwdHWks3G/QJG7cIl+GSq4N8B29KSy3B3BgtedoUSqUoAm6bA8xwMKp2Uy1M6VMfNh98oyT2bkkgAKclh7QfpC3GHI1ZZeQ4ZwXY0sWNKGoPmC8WHIM3SkjvFgAuQ5YBKR4iSaABxc8eEBSMikTVSkrSqidJWDpZKA3ie4FK3g2d2TkAqQ90BI1AlkJVqYh/eX4j0jHknCUUviBLJ3qmB9ou2cqZM0YXE6Vpbx+4oVdIoyqsTx2NDG2X45eIlqC1oMsg616BpZykhRQUlanAYXNASRZAjsvISpfepIWlWtMzUdBHtaVpFUht/LcRNPxZXKVL1HuwhQCvZeYQwWdIZyp6cC3OKlCMKUH839foIr4j8ZtLlTNSNEtKahQRLmTlML6iCmX0AoOLRMe1WMxk0pwqtK28INdQTUuo+8zmjdIpOA7OKlkL1h6F0kGotSLJ2YxPcYqUoKGrUBa4UCOXExqhjjHl2FXtsa4vHY2ZKIxAKJssFSSrSpE4C8qYg01t7K2c2LmpTSJkmb4ZslWGWf+onxS3P6panUkPug0D02jrUycVyypWkAO7h6AO+3yirY/HI7tS06VAFvCli56kRqWOKVpilPRQJ+MXhZS1SzpImJpUpUkCZtaqijgd9osOXYwYmV4UFUub7YBAXJW3tAGpB5C7bGEuZZiZpIAYeTjdwXofM3hj2SOnEIlq1d3OOgEAuHB0uoUqS161hWTeomjHJqN+AfFZdpCjMWiYApks6VaGJJI0sOjtdrQP2f7RmUqbKQ+malSEBSSRrJAfgzFR9NmjqE/sHIKtUt5fG9h6H4wqxP4dYcL7wL8QBD8HDFq0d/rEXTunYr1FXBScNJw84YgawvuwFFLkF9TKW4LFIfjcw8wOGEtKUJ8ISC3iPhN63oVF48//g8PIC9CleNOlQ1XS4LGvEAwmy/D6CpKQohSiEkKNCKkr4hgeUIzYniWmCnfBi8yWkkBEsKBLussG29n/EL8VKM2qw5sGokdbjcF6tSG2JVVWpytz4ub7233+cQrVTY8QAaeo4wcUluja5ykqbFErJ1C6lq3ZrCux3blE0zAgFtWljwSxtxb7eGqJL+Lwgmitw3390jeQsl0jwjfwgehF4Kyk2hNjMKtQclSgNgQliaUbVw2MCpyk++htxq1K9CafCLJKkMaNQuXYgAblwfsWrEGJCi5lpBBJoQkKFCXKdh5RaYbySqkxSjAigUTpNwEgPy6RKqSAAb7mlByAb94JX7LrZJsDU6j8CeLWidSQQGdJZnHENwFKbE/uJYttydsEloYuJbcxbz58jG4k3BdP+lTW24/e0eKw2zhQPENub1LP9drxk7DAj2iP7WIKfUMRs8Qqj2ZhdIGlVN3ex2cCxfi9RGy1tUkBKQGKVPXioG21Hb6jrltt68eLW415+viAzlJJ4gcCGLtenEViFEvezUMQQAX9lSQWexSDxG8ZAkjFMpjz00eldxdoyLIKUlI8Op2N2o/I7wXLxaA9hS5P813gZCCpXsMecE4fD1tbgINi0epzEKYB/T7aC5CQok6KWKi4HIEEM5b4REiSxdj5/dYlXKoxNKPwc70ECGiTDAOyxS5ArSwvtDDFkaNbgAGrh/lej0gBEoAMnwgC5dt77/y0eIxOg+26TdJQFAnmCD+8IcZOdrgFp3ZKJwBsCBfVcA9Oe1BE2CxqTO1kpUXdLDSLFvCKBuUaYGbKWXXKCQliSlRSKvsSbdYix3aCVI7xKEF1AMUM3PUo15XgpJyTigm9D2RnTEqHd+Lw1NzzH+IOl4tEwtNUJalgBKixc1NHO4FKcYpUtRWgEBj09G2LcoYzMQVyg6EJKGbQ6TpArrKi6javWM66VeWDGJvmePSoqSkKop/DpWFM1S1+QBYADeAcdOPdJUEKUCSA4CQClgXJZzUU571jJ47xglSi42p6cdwDESUE6gW0igS7W4tct6w5YYpFtIHw+bLSoEooPdZ9urG/DeGBxKJ8+XMTqlkzEAo0AABwNQYs44mPMJKSKPpBuVOBXkTsG3iQymqeRT4R8xb+LQfak9E7TrWHy+dLw81E9ctb6tKgkp8JT74csQXdqRTc4wc1OGCJIlKUV6j42GjTfiatSMw3bqcE6FaJiXIJUCVaTxOrxXZzCnMM5KqolplHcpF7hjwG7fGNPdGqE+k+CqzMWZayhTlQLq02D9a7wdk2a6Z8telmWgvuAFC+wpwiJGVKUVkkMpySzqaocOaf4guXhChOuWk6H0954qln08z1hba8DYp1R2rUoykkqLhSg6VEerGsVTPs6UlxLVMU1CSqgd2uHNRFhnZWnGYeUnVOkO0wLlK0uVJ3NaEGx3hHjuxJSG7+cW3NSW47Vg5wm3cWZK3d/Ip03MlEK71S6P7xZhyel7VgfD9pJSFKCBqTsW3bbrBHafs8mTJUolalUCHPvkgClH3PlFVVlyyzEhxV+O7QueL+5jobbYfjM4UuapSfCkksDXybY/UwThM2trAct4g2xsQQXsIAkIWhWlSSS76iAfUjaCBJFiC5cgl25UO37xWuB6sYKxpNQ7Mz6Xu4J5PBWHkqLaU3d2I90bM42gTCpSCk6UlXP4NxaGCczIB0lFh7SQo82oGB/eBf4BniJgIdiWuom9RdxXf4RtNnU06dQq1W5OGD22iKdjVzNRmErPCjFrMLAQKidqLBDV3JPrXnFUQn0FnIOp2f5Hl0/iPJs9SRpCiA7kDfcO7ve5jfCziCAUgj9KiwJoLj1pEGIdUxgnShzQlTg8jwd7tflFkPNQVXgNuHqAb8IimOfZFP9TB/ukFScDq1BCSojYFyNyR+ob8+FIgVKIJ0p1cS1hbextRjEKIETDqZZCQRSpPGrtSNJSjqPqC4+Nt4lnS3X4QOjjnvv1iNcvTRIalmHw6c/KCKN5DVEwq1Cnh03fmoPTgYyNFkEPp3pSh58j+8exCAMvwJC7kkljGS3USnz+sZGQTAJ3JQVBgAQGb4u/KCcGgLWpJ2QpT80pJ+kZGRTCBZkx0p53v6RviRpS4Faty/ePIyIQLwsv8sUS5ck6bt8hC2bgEFgUhzUlqluPrGRkUixli86my5aUJVRDBNBQel+cD4DErXqJIY3TpFd6ttW0ZGRdKir2bJTVI/WTXhR6RNJwpdtTJCXYCvq/K8ZGQLLCJWFGpIc1INKR5MQSAHYKbao84yMivIXghxMkEOnwqcgkOXYczSIMGklCQSD4qlr3PGMjIsHyM1YYaRZqpoGo77XvAkyS1HoTUdHEZGRSLZJhs4xGnu0YibLQKpSlVAUlxfZx7NjvFgxva3FmUlQXLcgO8oH5ENGRkH3NAdqfgrGNxczEFKpqnKXKWAAFeAZ+piLu6CrOWt0/eMjIjbfJaSXARjUaClIberQPNxCltqLgJFCNg4AHBgI9jIpFsnkTHSQbJApx2jfEygqqRppTdi9/jGRkA+QlwBTiZaVEVahB3f5QOnMlBIJD0ts1oyMhi4AfIZKzAqlggBJG4uzGhO7QQuaVBLm4PwLfGMjIqi0yHEYfSdTvXfgdnFhSN5ajpUSokCwJdtqE1347RkZEIDqxikpDN9+fONpQ1B6BuX7xkZFlEKFEOXflGRkZF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32789073"/>
              </p:ext>
            </p:extLst>
          </p:nvPr>
        </p:nvGraphicFramePr>
        <p:xfrm>
          <a:off x="307975" y="904424"/>
          <a:ext cx="8348437" cy="606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9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9" y="138546"/>
            <a:ext cx="5650992" cy="1588192"/>
          </a:xfrm>
        </p:spPr>
        <p:txBody>
          <a:bodyPr/>
          <a:lstStyle/>
          <a:p>
            <a:r>
              <a:rPr lang="en-US" sz="4000" b="1" dirty="0" smtClean="0"/>
              <a:t>Reflection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9365" y="373031"/>
            <a:ext cx="4031673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How might you empower your students to identify  the shared values of their own communities?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And to identify literacy work that might enable them to become literacy ambassadors: to pursue learning goals for their communities that they identify themselves?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How might you ensure that critical reflection is tied to assessments of project learning outcomes?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88" y="419676"/>
            <a:ext cx="6179127" cy="3389281"/>
          </a:xfrm>
        </p:spPr>
        <p:txBody>
          <a:bodyPr/>
          <a:lstStyle/>
          <a:p>
            <a:r>
              <a:rPr lang="en-US" sz="4000" b="1" cap="none" dirty="0" smtClean="0"/>
              <a:t>Discussion:</a:t>
            </a:r>
            <a:br>
              <a:rPr lang="en-US" sz="4000" b="1" cap="none" dirty="0" smtClean="0"/>
            </a:br>
            <a:r>
              <a:rPr lang="en-US" sz="4000" b="1" cap="none" dirty="0" smtClean="0"/>
              <a:t>Would ESOL service learning be possible or valuable for your classroom?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7927" y="3685309"/>
            <a:ext cx="4706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84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82177" y="528144"/>
            <a:ext cx="8021781" cy="5884033"/>
          </a:xfrm>
        </p:spPr>
        <p:txBody>
          <a:bodyPr/>
          <a:lstStyle/>
          <a:p>
            <a:pPr indent="457200"/>
            <a:r>
              <a:rPr lang="en-US" sz="1100" dirty="0" smtClean="0">
                <a:solidFill>
                  <a:srgbClr val="DD581B"/>
                </a:solidFill>
              </a:rPr>
              <a:t/>
            </a:r>
            <a:br>
              <a:rPr lang="en-US" sz="1100" dirty="0" smtClean="0">
                <a:solidFill>
                  <a:srgbClr val="DD581B"/>
                </a:solidFill>
              </a:rPr>
            </a:br>
            <a:r>
              <a:rPr lang="en-US" sz="1100" dirty="0" smtClean="0">
                <a:solidFill>
                  <a:srgbClr val="DD581B"/>
                </a:solidFill>
              </a:rPr>
              <a:t/>
            </a:r>
            <a:br>
              <a:rPr lang="en-US" sz="1100" dirty="0" smtClean="0">
                <a:solidFill>
                  <a:srgbClr val="DD581B"/>
                </a:solidFill>
              </a:rPr>
            </a:br>
            <a:r>
              <a:rPr lang="en-US" sz="1100" dirty="0" smtClean="0">
                <a:solidFill>
                  <a:srgbClr val="DD581B"/>
                </a:solidFill>
              </a:rPr>
              <a:t/>
            </a:r>
            <a:br>
              <a:rPr lang="en-US" sz="1100" dirty="0" smtClean="0">
                <a:solidFill>
                  <a:srgbClr val="DD581B"/>
                </a:solidFill>
              </a:rPr>
            </a:br>
            <a:r>
              <a:rPr lang="en-US" sz="1100" dirty="0" smtClean="0">
                <a:solidFill>
                  <a:srgbClr val="DD581B"/>
                </a:solidFill>
              </a:rPr>
              <a:t/>
            </a:r>
            <a:br>
              <a:rPr lang="en-US" sz="1100" dirty="0" smtClean="0">
                <a:solidFill>
                  <a:srgbClr val="DD581B"/>
                </a:solidFill>
              </a:rPr>
            </a:br>
            <a:r>
              <a:rPr lang="it-IT" sz="1000" dirty="0" smtClean="0"/>
              <a:t>Anzaldúa, G. (1999). </a:t>
            </a:r>
            <a:r>
              <a:rPr lang="it-IT" sz="1000" i="1" dirty="0" smtClean="0"/>
              <a:t>Borderlands = La frontera</a:t>
            </a:r>
            <a:r>
              <a:rPr lang="it-IT" sz="1000" dirty="0" smtClean="0"/>
              <a:t>. San Francisco: Aunt Lute Books.</a:t>
            </a:r>
            <a:r>
              <a:rPr lang="en-US" sz="1000" dirty="0" smtClean="0">
                <a:solidFill>
                  <a:srgbClr val="DD581B"/>
                </a:solidFill>
              </a:rPr>
              <a:t/>
            </a:r>
            <a:br>
              <a:rPr lang="en-US" sz="1000" dirty="0" smtClean="0">
                <a:solidFill>
                  <a:srgbClr val="DD581B"/>
                </a:solidFill>
              </a:rPr>
            </a:br>
            <a:r>
              <a:rPr lang="en-US" sz="1000" dirty="0" smtClean="0">
                <a:solidFill>
                  <a:srgbClr val="DD581B"/>
                </a:solidFill>
              </a:rPr>
              <a:t/>
            </a:r>
            <a:br>
              <a:rPr lang="en-US" sz="1000" dirty="0" smtClean="0">
                <a:solidFill>
                  <a:srgbClr val="DD581B"/>
                </a:solidFill>
              </a:rPr>
            </a:br>
            <a:r>
              <a:rPr lang="en-US" sz="1000" dirty="0" smtClean="0"/>
              <a:t>Barney, Steve T, Kirk, Rachel, &amp; Fife, Boyd. (2011). Interdisciplinary international service learning: The story of     our success. In R. L. Miller, E. </a:t>
            </a:r>
            <a:r>
              <a:rPr lang="en-US" sz="1000" dirty="0" err="1" smtClean="0"/>
              <a:t>Amsel</a:t>
            </a:r>
            <a:r>
              <a:rPr lang="en-US" sz="1000" dirty="0" smtClean="0"/>
              <a:t>, B. M. </a:t>
            </a:r>
            <a:r>
              <a:rPr lang="en-US" sz="1000" dirty="0" err="1" smtClean="0"/>
              <a:t>Kowalewski</a:t>
            </a:r>
            <a:r>
              <a:rPr lang="en-US" sz="1000" dirty="0" smtClean="0"/>
              <a:t>, B. C. </a:t>
            </a:r>
            <a:r>
              <a:rPr lang="en-US" sz="1000" dirty="0" err="1" smtClean="0"/>
              <a:t>Beins</a:t>
            </a:r>
            <a:r>
              <a:rPr lang="en-US" sz="1000" dirty="0" smtClean="0"/>
              <a:t>, K. D. Keith, &amp; B. F. </a:t>
            </a:r>
            <a:r>
              <a:rPr lang="en-US" sz="1000" dirty="0" err="1" smtClean="0"/>
              <a:t>Peden</a:t>
            </a:r>
            <a:r>
              <a:rPr lang="en-US" sz="1000" dirty="0" smtClean="0"/>
              <a:t> (Eds.), </a:t>
            </a:r>
            <a:r>
              <a:rPr lang="en-US" sz="1000" i="1" dirty="0" smtClean="0"/>
              <a:t>Promoting Student Engagement. Volume 1: Programs, Techniques and Opportunities</a:t>
            </a:r>
            <a:r>
              <a:rPr lang="en-US" sz="1000" dirty="0" smtClean="0"/>
              <a:t> (Vol. 1, pp. 73–81). Society for the Teaching of Psychology. Retrieved </a:t>
            </a:r>
            <a:r>
              <a:rPr lang="en-US" sz="1000" smtClean="0"/>
              <a:t>from  </a:t>
            </a:r>
            <a:r>
              <a:rPr lang="en-US" sz="1000" u="sng" smtClean="0">
                <a:hlinkClick r:id="rId2"/>
              </a:rPr>
              <a:t>http</a:t>
            </a:r>
            <a:r>
              <a:rPr lang="en-US" sz="1000" u="sng" dirty="0" smtClean="0">
                <a:hlinkClick r:id="rId2"/>
              </a:rPr>
              <a:t>://teachpsych.org/ebooks/pse2011/vol1/volume1.pdf</a:t>
            </a:r>
            <a:r>
              <a:rPr lang="en-US" sz="1000" u="sng" dirty="0" smtClean="0"/>
              <a:t/>
            </a:r>
            <a:br>
              <a:rPr lang="en-US" sz="1000" u="sng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Barrios de </a:t>
            </a:r>
            <a:r>
              <a:rPr lang="en-US" sz="1000" dirty="0" err="1" smtClean="0"/>
              <a:t>Chungara</a:t>
            </a:r>
            <a:r>
              <a:rPr lang="en-US" sz="1000" dirty="0" smtClean="0"/>
              <a:t>, D., &amp; </a:t>
            </a:r>
            <a:r>
              <a:rPr lang="en-US" sz="1000" dirty="0" err="1" smtClean="0"/>
              <a:t>Viezzer</a:t>
            </a:r>
            <a:r>
              <a:rPr lang="en-US" sz="1000" dirty="0" smtClean="0"/>
              <a:t>, M. (1978). </a:t>
            </a:r>
            <a:r>
              <a:rPr lang="en-US" sz="1000" i="1" dirty="0" smtClean="0"/>
              <a:t>Let me speak! : Testimony of </a:t>
            </a:r>
            <a:r>
              <a:rPr lang="en-US" sz="1000" i="1" dirty="0" err="1" smtClean="0"/>
              <a:t>Domitila</a:t>
            </a:r>
            <a:r>
              <a:rPr lang="en-US" sz="1000" i="1" dirty="0" smtClean="0"/>
              <a:t>, a woman of the Bolivian mines</a:t>
            </a:r>
            <a:r>
              <a:rPr lang="en-US" sz="1000" dirty="0" smtClean="0"/>
              <a:t>. New York: Monthly Review Press.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Capra, F. (1996). </a:t>
            </a:r>
            <a:r>
              <a:rPr lang="en-US" sz="1000" i="1" dirty="0" smtClean="0"/>
              <a:t>The web of life : a new scientific understanding of living systems</a:t>
            </a:r>
            <a:r>
              <a:rPr lang="en-US" sz="1000" dirty="0" smtClean="0"/>
              <a:t>. New York: Anchor Books.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Dewey, J. (1990). </a:t>
            </a:r>
            <a:r>
              <a:rPr lang="en-US" sz="1000" i="1" dirty="0" smtClean="0"/>
              <a:t>The school and society ; and, The child and the curriculum</a:t>
            </a:r>
            <a:r>
              <a:rPr lang="en-US" sz="1000" dirty="0" smtClean="0"/>
              <a:t>. Chicago: University of Chicago Press.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err="1" smtClean="0"/>
              <a:t>Freire</a:t>
            </a:r>
            <a:r>
              <a:rPr lang="en-US" sz="1000" dirty="0" smtClean="0"/>
              <a:t>, P. (2001). Pedagogy of the oppressed. New York: Continuum.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Guenther, C., &amp; Miller, R. L. (2011). Factors that promote engagement. In R. L. Miller, E. </a:t>
            </a:r>
            <a:r>
              <a:rPr lang="en-US" sz="1000" dirty="0" err="1" smtClean="0"/>
              <a:t>Amsel</a:t>
            </a:r>
            <a:r>
              <a:rPr lang="en-US" sz="1000" dirty="0" smtClean="0"/>
              <a:t>, B. M. </a:t>
            </a:r>
            <a:r>
              <a:rPr lang="en-US" sz="1000" dirty="0" err="1" smtClean="0"/>
              <a:t>Kowalewski</a:t>
            </a:r>
            <a:r>
              <a:rPr lang="en-US" sz="1000" dirty="0" smtClean="0"/>
              <a:t>, B. C. </a:t>
            </a:r>
            <a:r>
              <a:rPr lang="en-US" sz="1000" dirty="0" err="1" smtClean="0"/>
              <a:t>Beins</a:t>
            </a:r>
            <a:r>
              <a:rPr lang="en-US" sz="1000" dirty="0" smtClean="0"/>
              <a:t>, K. D. Keith, &amp; B. F. </a:t>
            </a:r>
            <a:r>
              <a:rPr lang="en-US" sz="1000" dirty="0" err="1" smtClean="0"/>
              <a:t>Peden</a:t>
            </a:r>
            <a:r>
              <a:rPr lang="en-US" sz="1000" dirty="0" smtClean="0"/>
              <a:t> (Eds.), </a:t>
            </a:r>
            <a:r>
              <a:rPr lang="en-US" sz="1000" i="1" dirty="0" smtClean="0"/>
              <a:t>Promoting Student Engagement. Volume 1: Programs, Techniques and Opportunities</a:t>
            </a:r>
            <a:r>
              <a:rPr lang="en-US" sz="1000" dirty="0" smtClean="0"/>
              <a:t> (pp. 10–17). Society for the Teaching of Psychology. Retrieved from </a:t>
            </a:r>
            <a:r>
              <a:rPr lang="en-US" sz="1000" dirty="0" smtClean="0">
                <a:hlinkClick r:id="rId2"/>
              </a:rPr>
              <a:t>http://teachpsych.org/ebooks/pse2011/vol1/volume1.pdf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vi-VN" sz="1000" dirty="0"/>
              <a:t/>
            </a:r>
            <a:br>
              <a:rPr lang="vi-VN" sz="1000" dirty="0"/>
            </a:br>
            <a:r>
              <a:rPr lang="vi-VN" sz="1000" cap="none" dirty="0"/>
              <a:t>Menchú, R. (1984). I, Rigoberta Menchú: an Indian woman in Guatemala. London: Verso.</a:t>
            </a:r>
            <a:br>
              <a:rPr lang="vi-VN" sz="1000" cap="none" dirty="0"/>
            </a:br>
            <a:r>
              <a:rPr lang="en-US" sz="1000" u="sng" dirty="0" smtClean="0">
                <a:solidFill>
                  <a:srgbClr val="000000"/>
                </a:solidFill>
              </a:rPr>
              <a:t/>
            </a:r>
            <a:br>
              <a:rPr lang="en-US" sz="1000" u="sng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Miller, R. L., &amp; Butler, Jeanne M. (2011). Outcomes associated with student engagement. In R. L. Miller, E. </a:t>
            </a:r>
            <a:r>
              <a:rPr lang="en-US" sz="1000" dirty="0" err="1" smtClean="0">
                <a:solidFill>
                  <a:srgbClr val="000000"/>
                </a:solidFill>
              </a:rPr>
              <a:t>Amsel</a:t>
            </a:r>
            <a:r>
              <a:rPr lang="en-US" sz="1000" dirty="0" smtClean="0">
                <a:solidFill>
                  <a:srgbClr val="000000"/>
                </a:solidFill>
              </a:rPr>
              <a:t>, B. M. </a:t>
            </a:r>
            <a:r>
              <a:rPr lang="en-US" sz="1000" dirty="0" err="1" smtClean="0">
                <a:solidFill>
                  <a:srgbClr val="000000"/>
                </a:solidFill>
              </a:rPr>
              <a:t>Kowalewski</a:t>
            </a:r>
            <a:r>
              <a:rPr lang="en-US" sz="1000" dirty="0" smtClean="0">
                <a:solidFill>
                  <a:srgbClr val="000000"/>
                </a:solidFill>
              </a:rPr>
              <a:t>, B. C. </a:t>
            </a:r>
            <a:r>
              <a:rPr lang="en-US" sz="1000" dirty="0" err="1" smtClean="0">
                <a:solidFill>
                  <a:srgbClr val="000000"/>
                </a:solidFill>
              </a:rPr>
              <a:t>Beins</a:t>
            </a:r>
            <a:r>
              <a:rPr lang="en-US" sz="1000" dirty="0" smtClean="0">
                <a:solidFill>
                  <a:srgbClr val="000000"/>
                </a:solidFill>
              </a:rPr>
              <a:t>, K. D. Keith, &amp; B. F. </a:t>
            </a:r>
            <a:r>
              <a:rPr lang="en-US" sz="1000" dirty="0" err="1" smtClean="0">
                <a:solidFill>
                  <a:srgbClr val="000000"/>
                </a:solidFill>
              </a:rPr>
              <a:t>Peden</a:t>
            </a:r>
            <a:r>
              <a:rPr lang="en-US" sz="1000" dirty="0" smtClean="0">
                <a:solidFill>
                  <a:srgbClr val="000000"/>
                </a:solidFill>
              </a:rPr>
              <a:t> (Eds.), </a:t>
            </a:r>
            <a:r>
              <a:rPr lang="en-US" sz="1000" i="1" dirty="0" smtClean="0">
                <a:solidFill>
                  <a:srgbClr val="000000"/>
                </a:solidFill>
              </a:rPr>
              <a:t>Promoting Student Engagement. Volume 1: Programs, Techniques and Opportunities</a:t>
            </a:r>
            <a:r>
              <a:rPr lang="en-US" sz="1000" dirty="0" smtClean="0">
                <a:solidFill>
                  <a:srgbClr val="000000"/>
                </a:solidFill>
              </a:rPr>
              <a:t> (Vol. 1, pp. 18–23). Society for the Teaching of  Psychology. Retrieved from </a:t>
            </a:r>
            <a:r>
              <a:rPr lang="en-US" sz="1000" dirty="0" smtClean="0">
                <a:solidFill>
                  <a:srgbClr val="000000"/>
                </a:solidFill>
                <a:hlinkClick r:id="rId2"/>
              </a:rPr>
              <a:t>http://teachpsych.org/ebooks/pse2011/vol1/volume1.pdf</a:t>
            </a: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u="sng" dirty="0" smtClean="0">
                <a:solidFill>
                  <a:srgbClr val="000000"/>
                </a:solidFill>
              </a:rPr>
              <a:t/>
            </a:r>
            <a:br>
              <a:rPr lang="en-US" sz="1000" u="sng" dirty="0" smtClean="0">
                <a:solidFill>
                  <a:srgbClr val="000000"/>
                </a:solidFill>
              </a:rPr>
            </a:br>
            <a:r>
              <a:rPr lang="en-US" sz="1000" u="sng" dirty="0" smtClean="0">
                <a:solidFill>
                  <a:srgbClr val="000000"/>
                </a:solidFill>
              </a:rPr>
              <a:t/>
            </a:r>
            <a:br>
              <a:rPr lang="en-US" sz="1000" u="sng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Smuts, J. C. (2006). </a:t>
            </a:r>
            <a:r>
              <a:rPr lang="en-US" sz="1000" i="1" dirty="0" smtClean="0">
                <a:solidFill>
                  <a:srgbClr val="000000"/>
                </a:solidFill>
              </a:rPr>
              <a:t>Holism and evolution</a:t>
            </a:r>
            <a:r>
              <a:rPr lang="en-US" sz="1000" dirty="0" smtClean="0">
                <a:solidFill>
                  <a:srgbClr val="000000"/>
                </a:solidFill>
              </a:rPr>
              <a:t>. [Whitefish, Mont.]: </a:t>
            </a:r>
            <a:r>
              <a:rPr lang="en-US" sz="1000" dirty="0" err="1" smtClean="0">
                <a:solidFill>
                  <a:srgbClr val="000000"/>
                </a:solidFill>
              </a:rPr>
              <a:t>Kessinger</a:t>
            </a:r>
            <a:r>
              <a:rPr lang="en-US" sz="1000" dirty="0" smtClean="0">
                <a:solidFill>
                  <a:srgbClr val="000000"/>
                </a:solidFill>
              </a:rPr>
              <a:t> Pub.</a:t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/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Wilson, E. O. (1992). </a:t>
            </a:r>
            <a:r>
              <a:rPr lang="en-US" sz="1000" i="1" dirty="0" smtClean="0">
                <a:solidFill>
                  <a:srgbClr val="000000"/>
                </a:solidFill>
              </a:rPr>
              <a:t>The diversity of life</a:t>
            </a:r>
            <a:r>
              <a:rPr lang="en-US" sz="1000" dirty="0" smtClean="0">
                <a:solidFill>
                  <a:srgbClr val="000000"/>
                </a:solidFill>
              </a:rPr>
              <a:t>. New York: W.W. Norton.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u="sng" dirty="0" smtClean="0"/>
              <a:t/>
            </a:r>
            <a:br>
              <a:rPr lang="en-US" sz="1100" u="sng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u="sng" dirty="0" smtClean="0"/>
              <a:t/>
            </a:r>
            <a:br>
              <a:rPr lang="en-US" sz="1100" u="sng" dirty="0" smtClean="0"/>
            </a:br>
            <a:r>
              <a:rPr lang="en-US" sz="1100" dirty="0" smtClean="0">
                <a:solidFill>
                  <a:srgbClr val="DD581B"/>
                </a:solidFill>
              </a:rPr>
              <a:t/>
            </a:r>
            <a:br>
              <a:rPr lang="en-US" sz="1100" dirty="0" smtClean="0">
                <a:solidFill>
                  <a:srgbClr val="DD581B"/>
                </a:solidFill>
              </a:rPr>
            </a:br>
            <a:endParaRPr lang="en-US" dirty="0">
              <a:solidFill>
                <a:srgbClr val="DD581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 rot="19140000">
            <a:off x="201167" y="5934288"/>
            <a:ext cx="2176272" cy="201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93127" y="177270"/>
            <a:ext cx="128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D581B"/>
                </a:solidFill>
              </a:rPr>
              <a:t>References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80108"/>
            <a:ext cx="6483927" cy="360218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kern="0" cap="none" spc="0" dirty="0" smtClean="0"/>
              <a:t>Reflection activity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kern="0" cap="none" spc="0" dirty="0"/>
              <a:t>S</a:t>
            </a:r>
            <a:r>
              <a:rPr lang="en-US" sz="3200" b="1" kern="0" cap="none" spc="0" dirty="0" smtClean="0"/>
              <a:t>ervice </a:t>
            </a:r>
            <a:r>
              <a:rPr lang="en-US" sz="3200" b="1" kern="0" cap="none" spc="0" dirty="0"/>
              <a:t>l</a:t>
            </a:r>
            <a:r>
              <a:rPr lang="en-US" sz="3200" b="1" kern="0" cap="none" spc="0" dirty="0" smtClean="0"/>
              <a:t>earning and social justice theory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kern="0" cap="none" spc="0" dirty="0"/>
              <a:t>S</a:t>
            </a:r>
            <a:r>
              <a:rPr lang="en-US" sz="3200" b="1" kern="0" cap="none" spc="0" dirty="0" smtClean="0"/>
              <a:t>cholarly research from service learning in international education </a:t>
            </a:r>
          </a:p>
          <a:p>
            <a:endParaRPr lang="en-US" sz="3600" b="1" cap="none" dirty="0" smtClean="0"/>
          </a:p>
          <a:p>
            <a:endParaRPr lang="en-US" sz="3600" cap="none" dirty="0" smtClean="0"/>
          </a:p>
          <a:p>
            <a:endParaRPr lang="en-US" sz="36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9673" y="3619171"/>
            <a:ext cx="60049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I</a:t>
            </a:r>
            <a:r>
              <a:rPr lang="en-US" sz="3200" b="1" dirty="0" smtClean="0"/>
              <a:t>ndigenous </a:t>
            </a:r>
            <a:r>
              <a:rPr lang="en-US" sz="3200" b="1" dirty="0"/>
              <a:t>learning communities’ literacy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Literacy ambassador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Reflection and discussion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9" y="706583"/>
            <a:ext cx="5650992" cy="1588192"/>
          </a:xfrm>
        </p:spPr>
        <p:txBody>
          <a:bodyPr/>
          <a:lstStyle/>
          <a:p>
            <a:r>
              <a:rPr lang="en-US" sz="4000" b="1" dirty="0" smtClean="0"/>
              <a:t>Reflection:</a:t>
            </a:r>
            <a:br>
              <a:rPr lang="en-US" sz="4000" b="1" dirty="0" smtClean="0"/>
            </a:br>
            <a:r>
              <a:rPr lang="en-US" sz="4000" b="1" dirty="0" smtClean="0"/>
              <a:t>What is Service Learning?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6364" y="2294775"/>
            <a:ext cx="48906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Who </a:t>
            </a:r>
            <a:r>
              <a:rPr lang="en-US" sz="2400" b="1" dirty="0" smtClean="0"/>
              <a:t>benefits from </a:t>
            </a:r>
            <a:r>
              <a:rPr lang="en-US" sz="2400" b="1" dirty="0" smtClean="0"/>
              <a:t>community service </a:t>
            </a:r>
            <a:r>
              <a:rPr lang="en-US" sz="2400" b="1" dirty="0" smtClean="0"/>
              <a:t>work?</a:t>
            </a:r>
          </a:p>
          <a:p>
            <a:endParaRPr lang="en-US" sz="2400" b="1" dirty="0"/>
          </a:p>
          <a:p>
            <a:r>
              <a:rPr lang="en-US" sz="2400" b="1" dirty="0" smtClean="0"/>
              <a:t>What </a:t>
            </a:r>
            <a:r>
              <a:rPr lang="en-US" sz="2400" b="1" dirty="0" smtClean="0"/>
              <a:t>are </a:t>
            </a:r>
            <a:r>
              <a:rPr lang="en-US" sz="2400" b="1" dirty="0" smtClean="0"/>
              <a:t>some of your  </a:t>
            </a:r>
            <a:r>
              <a:rPr lang="en-US" sz="2400" b="1" dirty="0" smtClean="0"/>
              <a:t>goals as </a:t>
            </a:r>
            <a:r>
              <a:rPr lang="en-US" sz="2400" b="1" dirty="0" smtClean="0"/>
              <a:t>a </a:t>
            </a:r>
            <a:r>
              <a:rPr lang="en-US" sz="2400" b="1" dirty="0" smtClean="0"/>
              <a:t>teacher?</a:t>
            </a:r>
          </a:p>
          <a:p>
            <a:endParaRPr lang="en-US" sz="2400" b="1" dirty="0"/>
          </a:p>
          <a:p>
            <a:r>
              <a:rPr lang="en-US" sz="2400" b="1" dirty="0" smtClean="0"/>
              <a:t>What </a:t>
            </a:r>
            <a:r>
              <a:rPr lang="en-US" sz="2400" b="1" dirty="0" smtClean="0"/>
              <a:t>are </a:t>
            </a:r>
            <a:r>
              <a:rPr lang="en-US" sz="2400" b="1" dirty="0" smtClean="0"/>
              <a:t>some of your </a:t>
            </a:r>
            <a:r>
              <a:rPr lang="en-US" sz="2400" b="1" dirty="0" smtClean="0"/>
              <a:t>goals as </a:t>
            </a:r>
            <a:r>
              <a:rPr lang="en-US" sz="2400" b="1" dirty="0" smtClean="0"/>
              <a:t>a </a:t>
            </a:r>
            <a:r>
              <a:rPr lang="en-US" sz="2400" b="1" dirty="0" smtClean="0"/>
              <a:t>learner?</a:t>
            </a:r>
          </a:p>
          <a:p>
            <a:endParaRPr lang="en-US" sz="2400" b="1" dirty="0"/>
          </a:p>
          <a:p>
            <a:r>
              <a:rPr lang="en-US" sz="2400" b="1" dirty="0" smtClean="0"/>
              <a:t>What </a:t>
            </a:r>
            <a:r>
              <a:rPr lang="en-US" sz="2400" b="1" dirty="0" smtClean="0"/>
              <a:t>are some qualities </a:t>
            </a:r>
            <a:r>
              <a:rPr lang="en-US" sz="2400" b="1" dirty="0" smtClean="0"/>
              <a:t>of the </a:t>
            </a:r>
            <a:r>
              <a:rPr lang="en-US" sz="2400" b="1" dirty="0" smtClean="0"/>
              <a:t>community  do you hope to create for yourself and your students?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C49A-0A1A-4B8F-913D-E2F0DC571BD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90" y="5065713"/>
            <a:ext cx="25542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Synergy, Holism, and Diversity within Eco-social Organizations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62544"/>
            <a:ext cx="8229600" cy="4052455"/>
          </a:xfrm>
        </p:spPr>
        <p:txBody>
          <a:bodyPr/>
          <a:lstStyle/>
          <a:p>
            <a:pPr marL="228600" lvl="1">
              <a:spcBef>
                <a:spcPts val="800"/>
              </a:spcBef>
              <a:buClrTx/>
            </a:pPr>
            <a:r>
              <a:rPr lang="en-US" sz="2400" b="1" dirty="0" smtClean="0"/>
              <a:t>Synergy: </a:t>
            </a:r>
            <a:r>
              <a:rPr lang="en-US" sz="2400" b="1" dirty="0"/>
              <a:t>When </a:t>
            </a:r>
            <a:r>
              <a:rPr lang="en-US" sz="2400" b="1" dirty="0" smtClean="0"/>
              <a:t>multiple contributors collaborate to achieve mutual </a:t>
            </a:r>
            <a:r>
              <a:rPr lang="en-US" sz="2400" b="1" dirty="0"/>
              <a:t>benefits </a:t>
            </a:r>
            <a:r>
              <a:rPr lang="en-US" sz="2400" dirty="0" smtClean="0"/>
              <a:t>--</a:t>
            </a:r>
            <a:r>
              <a:rPr lang="en-US" sz="2400" dirty="0" err="1" smtClean="0"/>
              <a:t>Fitjof</a:t>
            </a:r>
            <a:r>
              <a:rPr lang="en-US" sz="2400" dirty="0" smtClean="0"/>
              <a:t> </a:t>
            </a:r>
            <a:r>
              <a:rPr lang="en-US" sz="2400" dirty="0"/>
              <a:t>Capra (1996)</a:t>
            </a:r>
            <a:endParaRPr lang="en-US" sz="2400" dirty="0" smtClean="0"/>
          </a:p>
          <a:p>
            <a:pPr marL="228600" lvl="1">
              <a:spcBef>
                <a:spcPts val="800"/>
              </a:spcBef>
              <a:buClrTx/>
            </a:pPr>
            <a:r>
              <a:rPr lang="en-US" sz="2400" b="1" dirty="0" smtClean="0"/>
              <a:t>Holism: The practice of seeing the “big picture” and finding solutions to problems with long-term and broad systematic outcomes in mind </a:t>
            </a:r>
            <a:r>
              <a:rPr lang="en-US" sz="2400" dirty="0" smtClean="0"/>
              <a:t>---J.C</a:t>
            </a:r>
            <a:r>
              <a:rPr lang="en-US" sz="2400" dirty="0"/>
              <a:t>. </a:t>
            </a:r>
            <a:r>
              <a:rPr lang="en-US" sz="2400" dirty="0" smtClean="0"/>
              <a:t>Smuts (</a:t>
            </a:r>
            <a:r>
              <a:rPr lang="en-US" sz="2400" dirty="0"/>
              <a:t>1926) </a:t>
            </a:r>
            <a:endParaRPr lang="en-US" sz="2400" b="1" dirty="0" smtClean="0"/>
          </a:p>
          <a:p>
            <a:pPr marL="228600" lvl="1">
              <a:spcBef>
                <a:spcPts val="800"/>
              </a:spcBef>
              <a:buClrTx/>
            </a:pPr>
            <a:r>
              <a:rPr lang="en-US" sz="2400" b="1" dirty="0" smtClean="0"/>
              <a:t>Diversity: Variation within an integrated system that adds  fresh perspectives, strength and adaptability to the system</a:t>
            </a:r>
          </a:p>
          <a:p>
            <a:pPr marL="0" lvl="1" indent="0">
              <a:spcBef>
                <a:spcPts val="800"/>
              </a:spcBef>
              <a:buClrTx/>
              <a:buNone/>
            </a:pPr>
            <a:r>
              <a:rPr lang="en-US" sz="2400" b="1" dirty="0"/>
              <a:t>	</a:t>
            </a:r>
            <a:r>
              <a:rPr lang="en-US" sz="2400" dirty="0" smtClean="0"/>
              <a:t>---E.O. Wilson (1992)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801091"/>
          </a:xfrm>
        </p:spPr>
        <p:txBody>
          <a:bodyPr/>
          <a:lstStyle/>
          <a:p>
            <a:pPr algn="ctr"/>
            <a:r>
              <a:rPr lang="en-US" sz="3200" b="1" cap="none" dirty="0"/>
              <a:t>John Dewey </a:t>
            </a:r>
            <a:r>
              <a:rPr lang="en-US" sz="2400" b="1" cap="none" dirty="0"/>
              <a:t>(1859-1952)</a:t>
            </a:r>
            <a:br>
              <a:rPr lang="en-US" sz="2400" b="1" cap="none" dirty="0"/>
            </a:br>
            <a:r>
              <a:rPr lang="en-US" sz="2400" b="1" i="1" cap="none" dirty="0"/>
              <a:t>The School and Society </a:t>
            </a:r>
            <a:r>
              <a:rPr lang="en-US" sz="2400" b="1" cap="none" dirty="0"/>
              <a:t>(1915)</a:t>
            </a:r>
            <a:r>
              <a:rPr lang="en-US" sz="2400" b="1" dirty="0">
                <a:solidFill>
                  <a:srgbClr val="DD581B"/>
                </a:solidFill>
              </a:rPr>
              <a:t/>
            </a:r>
            <a:br>
              <a:rPr lang="en-US" sz="2400" b="1" dirty="0">
                <a:solidFill>
                  <a:srgbClr val="DD581B"/>
                </a:solidFill>
              </a:rPr>
            </a:br>
            <a:r>
              <a:rPr lang="en-US" sz="2400" b="1" dirty="0">
                <a:solidFill>
                  <a:srgbClr val="DD581B"/>
                </a:solidFill>
              </a:rPr>
              <a:t/>
            </a:r>
            <a:br>
              <a:rPr lang="en-US" sz="2400" b="1" dirty="0">
                <a:solidFill>
                  <a:srgbClr val="DD581B"/>
                </a:solidFill>
              </a:rPr>
            </a:br>
            <a:endParaRPr lang="en-US" sz="2400" b="1" dirty="0">
              <a:solidFill>
                <a:srgbClr val="DD581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9220" y="1304519"/>
            <a:ext cx="8604738" cy="5369223"/>
          </a:xfrm>
        </p:spPr>
        <p:txBody>
          <a:bodyPr numCol="2">
            <a:normAutofit/>
          </a:bodyPr>
          <a:lstStyle/>
          <a:p>
            <a:pPr marL="228600" lvl="1" indent="0">
              <a:buNone/>
            </a:pPr>
            <a:endParaRPr lang="en-US" sz="1900" b="1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r>
              <a:rPr lang="en-US" sz="2400" b="1" dirty="0"/>
              <a:t>Collaborative participation was key for Dewey in the “learning democracy” as “primarily a mode of associated living, of conjoint communicated experience” (quoted in </a:t>
            </a:r>
            <a:r>
              <a:rPr lang="en-US" sz="2400" b="1" dirty="0" err="1"/>
              <a:t>Harbour</a:t>
            </a:r>
            <a:r>
              <a:rPr lang="en-US" sz="2400" b="1" dirty="0"/>
              <a:t>&amp; </a:t>
            </a:r>
            <a:r>
              <a:rPr lang="en-US" sz="2400" b="1" dirty="0" err="1"/>
              <a:t>Ebie</a:t>
            </a:r>
            <a:r>
              <a:rPr lang="en-US" sz="2400" b="1" dirty="0"/>
              <a:t>, 2011, p. 8). </a:t>
            </a:r>
          </a:p>
          <a:p>
            <a:pPr marL="228600" lvl="1" indent="0">
              <a:buNone/>
            </a:pPr>
            <a:endParaRPr lang="en-US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b="1" dirty="0" smtClean="0"/>
          </a:p>
          <a:p>
            <a:pPr marL="228600" lvl="1" indent="0">
              <a:buNone/>
            </a:pPr>
            <a:endParaRPr lang="en-US" b="1" dirty="0"/>
          </a:p>
          <a:p>
            <a:pPr marL="228600" lvl="1" indent="0">
              <a:buNone/>
            </a:pPr>
            <a:endParaRPr lang="en-US" b="1" dirty="0" smtClean="0"/>
          </a:p>
          <a:p>
            <a:pPr marL="228600" lvl="1" indent="0">
              <a:buNone/>
            </a:pPr>
            <a:endParaRPr lang="en-US" b="1" dirty="0"/>
          </a:p>
          <a:p>
            <a:pPr marL="228600" lvl="1" indent="0">
              <a:buNone/>
            </a:pPr>
            <a:endParaRPr lang="en-US" b="1" dirty="0" smtClean="0"/>
          </a:p>
          <a:p>
            <a:pPr marL="228600" lvl="1" indent="0">
              <a:buNone/>
            </a:pPr>
            <a:endParaRPr lang="en-US" b="1" dirty="0"/>
          </a:p>
          <a:p>
            <a:pPr marL="228600" lvl="1" indent="0">
              <a:buNone/>
            </a:pPr>
            <a:r>
              <a:rPr lang="en-US" b="1" dirty="0" smtClean="0"/>
              <a:t>According </a:t>
            </a:r>
            <a:r>
              <a:rPr lang="en-US" b="1" dirty="0"/>
              <a:t>to Dewey, the motivation for cooperation and collaboration within communities of learning, which is a natural social organizing force based on group affinity and mutual goals, is thwarted by traditional competitive classroom environments, while it is encouraged by joint projects where successes are shared.</a:t>
            </a:r>
          </a:p>
          <a:p>
            <a:pPr marL="228600" lvl="1" indent="0">
              <a:buNone/>
            </a:pPr>
            <a:endParaRPr lang="en-US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r>
              <a:rPr lang="en-US" dirty="0" smtClean="0">
                <a:solidFill>
                  <a:srgbClr val="DD581B"/>
                </a:solidFill>
              </a:rPr>
              <a:t>	</a:t>
            </a:r>
          </a:p>
          <a:p>
            <a:pPr marL="228600" lvl="1" indent="0">
              <a:buNone/>
            </a:pPr>
            <a:endParaRPr lang="en-US" dirty="0" smtClean="0">
              <a:solidFill>
                <a:srgbClr val="DD581B"/>
              </a:solidFill>
            </a:endParaRPr>
          </a:p>
          <a:p>
            <a:pPr marL="457200" lvl="2" indent="0">
              <a:buNone/>
            </a:pP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C49A-0A1A-4B8F-913D-E2F0DC571BD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133" y="6381354"/>
            <a:ext cx="7277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Dewey, John. The School and Society. Chicago, Ill: The University of Chicago press, 1915. Print.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07818"/>
            <a:ext cx="8229600" cy="1967779"/>
          </a:xfrm>
        </p:spPr>
        <p:txBody>
          <a:bodyPr/>
          <a:lstStyle/>
          <a:p>
            <a:pPr algn="ctr"/>
            <a:r>
              <a:rPr lang="en-US" sz="3600" b="1" cap="none" dirty="0" smtClean="0"/>
              <a:t>Paolo </a:t>
            </a:r>
            <a:r>
              <a:rPr lang="en-US" sz="3600" b="1" cap="none" dirty="0" err="1" smtClean="0"/>
              <a:t>Freire</a:t>
            </a:r>
            <a:r>
              <a:rPr lang="en-US" sz="3600" b="1" cap="none" dirty="0" smtClean="0"/>
              <a:t> </a:t>
            </a:r>
            <a:r>
              <a:rPr lang="en-US" sz="2400" b="1" cap="none" dirty="0" smtClean="0"/>
              <a:t>(2000) </a:t>
            </a:r>
            <a:br>
              <a:rPr lang="en-US" sz="2400" b="1" cap="none" dirty="0" smtClean="0"/>
            </a:br>
            <a:endParaRPr lang="en-US" sz="3600" b="1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044" y="908060"/>
            <a:ext cx="8604738" cy="5751828"/>
          </a:xfrm>
        </p:spPr>
        <p:txBody>
          <a:bodyPr numCol="2">
            <a:normAutofit/>
          </a:bodyPr>
          <a:lstStyle/>
          <a:p>
            <a:pPr lvl="1"/>
            <a:r>
              <a:rPr lang="en-US" b="1" dirty="0" smtClean="0"/>
              <a:t>Education as both individual and community empowerment in collaborative voices and critical inquiry</a:t>
            </a:r>
          </a:p>
          <a:p>
            <a:pPr marL="228600" lvl="1" indent="0">
              <a:buNone/>
            </a:pPr>
            <a:endParaRPr lang="en-US" b="1" dirty="0"/>
          </a:p>
          <a:p>
            <a:pPr lvl="1"/>
            <a:r>
              <a:rPr lang="en-US" b="1" dirty="0"/>
              <a:t>Praxis: dialectical dynamic between action </a:t>
            </a:r>
            <a:r>
              <a:rPr lang="en-US" b="1" dirty="0" smtClean="0"/>
              <a:t> or engagement and  analysis </a:t>
            </a:r>
            <a:r>
              <a:rPr lang="en-US" b="1" dirty="0"/>
              <a:t>or </a:t>
            </a:r>
            <a:r>
              <a:rPr lang="en-US" b="1" dirty="0" smtClean="0"/>
              <a:t>reflection</a:t>
            </a:r>
          </a:p>
          <a:p>
            <a:pPr marL="22860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Transformational learning: learning that engages with identity</a:t>
            </a:r>
            <a:endParaRPr lang="en-US" b="1" dirty="0"/>
          </a:p>
          <a:p>
            <a:pPr marL="228600" lvl="1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</a:p>
          <a:p>
            <a:pPr marL="2286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0" lvl="2" indent="0">
              <a:buNone/>
            </a:pPr>
            <a:endParaRPr lang="en-US" sz="1400" dirty="0" smtClean="0"/>
          </a:p>
          <a:p>
            <a:pPr marL="457200" lvl="2" indent="0">
              <a:buNone/>
            </a:pP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C49A-0A1A-4B8F-913D-E2F0DC571BD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57" y="2175597"/>
            <a:ext cx="28527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7580" y="6170822"/>
            <a:ext cx="60076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2" indent="0">
              <a:buNone/>
            </a:pPr>
            <a:endParaRPr lang="en-US" sz="1400" dirty="0"/>
          </a:p>
          <a:p>
            <a:pPr marL="457200" lvl="2" indent="-457200">
              <a:buNone/>
            </a:pPr>
            <a:r>
              <a:rPr lang="en-US" sz="1400" dirty="0" err="1"/>
              <a:t>Freire</a:t>
            </a:r>
            <a:r>
              <a:rPr lang="en-US" sz="1400" dirty="0"/>
              <a:t>, Paulo. </a:t>
            </a:r>
            <a:r>
              <a:rPr lang="en-US" sz="1400" i="1" dirty="0"/>
              <a:t>Pedagogy of the Oppressed</a:t>
            </a:r>
            <a:r>
              <a:rPr lang="en-US" sz="1400" dirty="0"/>
              <a:t>. New York: Continuum, 2000. Print.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7819"/>
            <a:ext cx="8229600" cy="1801091"/>
          </a:xfrm>
        </p:spPr>
        <p:txBody>
          <a:bodyPr/>
          <a:lstStyle/>
          <a:p>
            <a:pPr algn="ctr"/>
            <a:r>
              <a:rPr lang="en-US" sz="3600" b="1" cap="none" dirty="0" smtClean="0"/>
              <a:t>Service learning scholars: findings</a:t>
            </a:r>
            <a:endParaRPr lang="en-US" sz="3600" b="1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9220" y="1025236"/>
            <a:ext cx="8604738" cy="5765683"/>
          </a:xfrm>
        </p:spPr>
        <p:txBody>
          <a:bodyPr numCol="2">
            <a:normAutofit/>
          </a:bodyPr>
          <a:lstStyle/>
          <a:p>
            <a:pPr marL="228600" lvl="1" indent="0">
              <a:buNone/>
            </a:pPr>
            <a:r>
              <a:rPr lang="en-US" sz="2400" dirty="0" smtClean="0"/>
              <a:t>Advantages:</a:t>
            </a:r>
          </a:p>
          <a:p>
            <a:pPr lvl="1"/>
            <a:r>
              <a:rPr lang="en-US" sz="2400" dirty="0" smtClean="0"/>
              <a:t>authentic </a:t>
            </a:r>
            <a:r>
              <a:rPr lang="en-US" sz="2400" dirty="0"/>
              <a:t>motivation for learning</a:t>
            </a:r>
          </a:p>
          <a:p>
            <a:pPr lvl="1"/>
            <a:r>
              <a:rPr lang="en-US" sz="2400" dirty="0" smtClean="0"/>
              <a:t>project </a:t>
            </a:r>
            <a:r>
              <a:rPr lang="en-US" sz="2400" dirty="0"/>
              <a:t>appropriateness/fit for particular communities  </a:t>
            </a:r>
          </a:p>
          <a:p>
            <a:pPr lvl="1"/>
            <a:r>
              <a:rPr lang="en-US" sz="2400" dirty="0" smtClean="0"/>
              <a:t>reciprocal/synergistic </a:t>
            </a:r>
            <a:r>
              <a:rPr lang="en-US" sz="2400" dirty="0"/>
              <a:t>benefits of collaborative learning communities, and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promotion of mutual learning interests</a:t>
            </a:r>
          </a:p>
          <a:p>
            <a:pPr lvl="1"/>
            <a:endParaRPr lang="en-US" sz="2400" dirty="0" smtClean="0">
              <a:solidFill>
                <a:srgbClr val="C00000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0" lvl="2" indent="0">
              <a:buNone/>
            </a:pPr>
            <a:endParaRPr lang="en-US" sz="1400" dirty="0" smtClean="0"/>
          </a:p>
          <a:p>
            <a:pPr marL="457200" lvl="2" indent="0">
              <a:buNone/>
            </a:pP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C49A-0A1A-4B8F-913D-E2F0DC571BD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7580" y="6170822"/>
            <a:ext cx="6463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2" indent="0">
              <a:buNone/>
            </a:pPr>
            <a:endParaRPr lang="en-US" sz="1400" dirty="0"/>
          </a:p>
          <a:p>
            <a:pPr marL="457200" lvl="2" indent="-457200">
              <a:buNone/>
            </a:pPr>
            <a:r>
              <a:rPr lang="en-US" sz="1400" dirty="0" smtClean="0"/>
              <a:t>.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65" y="221369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7819"/>
            <a:ext cx="8229600" cy="1801091"/>
          </a:xfrm>
        </p:spPr>
        <p:txBody>
          <a:bodyPr/>
          <a:lstStyle/>
          <a:p>
            <a:pPr algn="ctr"/>
            <a:r>
              <a:rPr lang="en-US" sz="3600" b="1" cap="none" dirty="0" smtClean="0"/>
              <a:t>Service learning scholars: findings</a:t>
            </a:r>
            <a:endParaRPr lang="en-US" sz="3600" b="1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5575" y="908059"/>
            <a:ext cx="8877589" cy="5765683"/>
          </a:xfrm>
        </p:spPr>
        <p:txBody>
          <a:bodyPr numCol="2">
            <a:normAutofit/>
          </a:bodyPr>
          <a:lstStyle/>
          <a:p>
            <a:pPr marL="228600" lvl="1" indent="0">
              <a:buNone/>
            </a:pPr>
            <a:r>
              <a:rPr lang="en-US" sz="2400" dirty="0" smtClean="0"/>
              <a:t>Advantages of Cross-cultural Service Learning:</a:t>
            </a:r>
          </a:p>
          <a:p>
            <a:pPr lvl="1"/>
            <a:r>
              <a:rPr lang="en-US" sz="2800" b="1" dirty="0" smtClean="0"/>
              <a:t>broadened worldview </a:t>
            </a:r>
            <a:r>
              <a:rPr lang="en-US" sz="1400" dirty="0"/>
              <a:t>(Guenther &amp; Miller, 2011, p. 12)</a:t>
            </a:r>
          </a:p>
          <a:p>
            <a:pPr lvl="1"/>
            <a:r>
              <a:rPr lang="en-US" sz="1900" dirty="0" smtClean="0"/>
              <a:t>“</a:t>
            </a:r>
            <a:r>
              <a:rPr lang="en-US" sz="2400" b="1" dirty="0" smtClean="0"/>
              <a:t>self-concept</a:t>
            </a:r>
            <a:r>
              <a:rPr lang="en-US" sz="2400" dirty="0"/>
              <a:t>, </a:t>
            </a:r>
            <a:r>
              <a:rPr lang="en-US" sz="2400" b="1" dirty="0"/>
              <a:t>cultural awareness and appreciation, racial understanding</a:t>
            </a:r>
            <a:r>
              <a:rPr lang="en-US" sz="1900" dirty="0"/>
              <a:t>, high post-graduation </a:t>
            </a:r>
            <a:r>
              <a:rPr lang="en-US" sz="2400" b="1" dirty="0"/>
              <a:t>aspirations</a:t>
            </a:r>
            <a:r>
              <a:rPr lang="en-US" sz="1900" dirty="0"/>
              <a:t> and readiness to work in </a:t>
            </a:r>
            <a:r>
              <a:rPr lang="en-US" sz="2400" b="1" dirty="0"/>
              <a:t>diverse work environments</a:t>
            </a:r>
            <a:r>
              <a:rPr lang="en-US" sz="1900" dirty="0"/>
              <a:t>” </a:t>
            </a:r>
            <a:r>
              <a:rPr lang="en-US" sz="1400" dirty="0"/>
              <a:t>(Miller &amp; Butler, 2011, p.21)</a:t>
            </a:r>
          </a:p>
          <a:p>
            <a:pPr marL="228600" lvl="1" indent="0">
              <a:buNone/>
            </a:pPr>
            <a:endParaRPr lang="en-US" sz="1900" dirty="0" smtClean="0"/>
          </a:p>
          <a:p>
            <a:pPr marL="228600" lvl="1" indent="0">
              <a:buNone/>
            </a:pPr>
            <a:endParaRPr lang="en-US" sz="1900" dirty="0"/>
          </a:p>
          <a:p>
            <a:pPr marL="228600" lvl="1" indent="0">
              <a:buNone/>
            </a:pPr>
            <a:endParaRPr lang="en-US" sz="1900" dirty="0" smtClean="0"/>
          </a:p>
          <a:p>
            <a:pPr marL="228600" lvl="1" indent="0">
              <a:buNone/>
            </a:pPr>
            <a:endParaRPr lang="en-US" sz="1900" dirty="0"/>
          </a:p>
          <a:p>
            <a:pPr marL="228600" lvl="1" indent="0">
              <a:buNone/>
            </a:pPr>
            <a:endParaRPr lang="en-US" sz="1900" dirty="0" smtClean="0"/>
          </a:p>
          <a:p>
            <a:pPr lvl="1"/>
            <a:r>
              <a:rPr lang="en-US" sz="1900" dirty="0" smtClean="0"/>
              <a:t>“</a:t>
            </a:r>
            <a:r>
              <a:rPr lang="en-US" sz="2400" b="1" dirty="0" smtClean="0"/>
              <a:t>collaboration</a:t>
            </a:r>
            <a:r>
              <a:rPr lang="en-US" sz="2400" b="1" dirty="0"/>
              <a:t>, leadership and communication abilities</a:t>
            </a:r>
            <a:r>
              <a:rPr lang="en-US" sz="1900" dirty="0"/>
              <a:t>” and </a:t>
            </a:r>
            <a:r>
              <a:rPr lang="en-US" sz="1900" dirty="0" smtClean="0"/>
              <a:t>“</a:t>
            </a:r>
            <a:r>
              <a:rPr lang="en-US" sz="2400" b="1" dirty="0" smtClean="0"/>
              <a:t>accelerating </a:t>
            </a:r>
            <a:r>
              <a:rPr lang="en-US" sz="2400" b="1" dirty="0"/>
              <a:t>cultural &amp; racial tolerance while reducing stereotypes</a:t>
            </a:r>
            <a:r>
              <a:rPr lang="en-US" sz="1400" dirty="0"/>
              <a:t>” (</a:t>
            </a:r>
            <a:r>
              <a:rPr lang="en-US" sz="1400" dirty="0" err="1"/>
              <a:t>O’Loughlin</a:t>
            </a:r>
            <a:r>
              <a:rPr lang="en-US" sz="1400" dirty="0"/>
              <a:t>-Brooks &amp; Smith, 2011, p. 70)</a:t>
            </a:r>
          </a:p>
          <a:p>
            <a:pPr lvl="1"/>
            <a:r>
              <a:rPr lang="en-US" sz="1900" dirty="0" smtClean="0"/>
              <a:t>“sense </a:t>
            </a:r>
            <a:r>
              <a:rPr lang="en-US" sz="1900" dirty="0"/>
              <a:t>of </a:t>
            </a:r>
            <a:r>
              <a:rPr lang="en-US" sz="2400" b="1" dirty="0"/>
              <a:t>social responsibility</a:t>
            </a:r>
            <a:r>
              <a:rPr lang="en-US" sz="1900" dirty="0"/>
              <a:t>, </a:t>
            </a:r>
            <a:r>
              <a:rPr lang="en-US" sz="1900" dirty="0" smtClean="0"/>
              <a:t>feelings </a:t>
            </a:r>
            <a:r>
              <a:rPr lang="en-US" sz="1900" dirty="0"/>
              <a:t>of </a:t>
            </a:r>
            <a:r>
              <a:rPr lang="en-US" sz="2400" b="1" dirty="0"/>
              <a:t>connection with their communities</a:t>
            </a:r>
            <a:r>
              <a:rPr lang="en-US" sz="1900" dirty="0"/>
              <a:t>, </a:t>
            </a:r>
            <a:r>
              <a:rPr lang="en-US" sz="2400" b="1" dirty="0" smtClean="0"/>
              <a:t>tolerance </a:t>
            </a:r>
            <a:r>
              <a:rPr lang="en-US" sz="2400" b="1" dirty="0"/>
              <a:t>for diversity</a:t>
            </a:r>
            <a:r>
              <a:rPr lang="en-US" sz="1900" dirty="0"/>
              <a:t>, </a:t>
            </a:r>
            <a:r>
              <a:rPr lang="en-US" sz="1900" dirty="0" smtClean="0"/>
              <a:t>and cognitive </a:t>
            </a:r>
            <a:r>
              <a:rPr lang="en-US" sz="2400" b="1" dirty="0"/>
              <a:t>moral development</a:t>
            </a:r>
            <a:r>
              <a:rPr lang="en-US" sz="1400" dirty="0"/>
              <a:t>”( </a:t>
            </a:r>
            <a:r>
              <a:rPr lang="en-US" sz="1400" dirty="0" err="1"/>
              <a:t>O’Loughlin</a:t>
            </a:r>
            <a:r>
              <a:rPr lang="en-US" sz="1400" dirty="0"/>
              <a:t>-Brooks &amp; Smith, 2011, p. 73)</a:t>
            </a:r>
          </a:p>
          <a:p>
            <a:pPr lvl="1"/>
            <a:endParaRPr lang="en-US" sz="1900" dirty="0" smtClean="0">
              <a:solidFill>
                <a:srgbClr val="C00000"/>
              </a:solidFill>
            </a:endParaRPr>
          </a:p>
          <a:p>
            <a:pPr marL="228600" lvl="1" indent="0">
              <a:buNone/>
            </a:pPr>
            <a:endParaRPr lang="en-US" sz="1900" dirty="0">
              <a:solidFill>
                <a:srgbClr val="C00000"/>
              </a:solidFill>
            </a:endParaRPr>
          </a:p>
          <a:p>
            <a:pPr marL="457200" lvl="2" indent="0">
              <a:buNone/>
            </a:pPr>
            <a:endParaRPr lang="en-US" sz="1400" dirty="0" smtClean="0"/>
          </a:p>
          <a:p>
            <a:pPr marL="457200" lvl="2" indent="0">
              <a:buNone/>
            </a:pP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C49A-0A1A-4B8F-913D-E2F0DC571BD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7580" y="6170822"/>
            <a:ext cx="6463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2" indent="0">
              <a:buNone/>
            </a:pPr>
            <a:endParaRPr lang="en-US" sz="1400" dirty="0"/>
          </a:p>
          <a:p>
            <a:pPr marL="457200" lvl="2" indent="-457200">
              <a:buNone/>
            </a:pPr>
            <a:r>
              <a:rPr lang="en-US" sz="1400" dirty="0" smtClean="0"/>
              <a:t>.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AutoShape 2" descr="data:image/jpeg;base64,/9j/4AAQSkZJRgABAQAAAQABAAD/2wCEAAkGBhQSERUUEhQWFRUWGR4ZGRcYFxocHRoXGxwaGRwaGxwcHCYeGB4jGRgYHy8gIycpLCwsGh4xNTAqNSYrLCkBCQoKDgwOGg8PGiwkHyQsLCwtLCosLCwsLCwsLCwsLCksKSwsLCwsLCwsLCwsLCwsLCksLCwsKSwsLCwsLCwsLP/AABEIALUBFwMBIgACEQEDEQH/xAAcAAACAgMBAQAAAAAAAAAAAAAEBQMGAAIHAQj/xABBEAABAgQEAwUGBQMCBQUBAAABAhEAAyExBAUSQVFhcQYTIoGRMkKhscHwByNS0fEUYuFyghUzQ7LCF5Ki0uIW/8QAGgEAAgMBAQAAAAAAAAAAAAAAAgMAAQQFBv/EAC8RAAICAgEDAgMHBQEAAAAAAAABAhEDITEEEkETIlGB8AVCYZGhscEyUnHR4SP/2gAMAwEAAhEDEQA/AJEIrE4lGIcPN1kbF/5EHhMdXFl9RWjmzx9roiSiJUojdMuJUy4ZYFGiURKmUYlkpD1hzhyhtqwEp9oyMLEE2gs/KAJc6YlKgtQCk2PEcG4xYMxKXLsngeB2eFicrM1yWNGY/f3WFuV7CUBNiMZrqQRVgk3B40uHaIMrxwlTAglbD3mYaa3iDMdMqZqLJ0EHR50Lg1FG84hzDMEzEugssg6gQxqSwHJrRmc0nfn9w+0tOKxyu6CkzAUGoHXccxBWCxClNuKv1EUUY4pSEqKtOkENTepY2i4YZBHd6FAJP0Lte5hkJ2wZRodiPNMbS6h2aPVqAvD3JJWwUnJ0gfF4pMtJUtQSkbmIMJmkqYkKQpwVaR1rttaKD2jz0z5xb2ElgDx3MDYfEghyopSC4P8AcLNvR78o5kuva2lo6D6L287LViZ2InTSqUSEpdDCo1jVfg1YZysvCJKQ5WQHKnYkm56OSfSB8tzDXhkiXMCS5JDEkqJKiAXoDbelICxWYU/KU5szBhqL6XNnIpCY5IYrlkdt8cfX50ZpQfC8E2YY5UslKkqLuEkX8IB4cS78oMyhZnJch5ekgvudxxLfWEOY425nMTpbR/dcE+RA848yzNpqSlIS6QVGgIdxyvtC8edTk1J+2/54/wAFuFLXJdwgMNNozTEeXq1MHDcTTgwA9R5QynYZMvSVqYF/T+WjsqUYRS8CO1yYDojNESYbGpWohLHpWlgfnE7gbQcZqStFONAfdxndwSVxoRBWDRDpjUoifTHmiLsgOURqUQSURqURLKoGKI0MuCyiNCiLslAipcRqlwYURoURdlUBGXGQUZcZEsqirZXLCTWpuP8AEO8PLfck/B+kVXFZmpGkylImVNCK09OvrDDA58kS0TFOl1eIdaO3rHHwZorTN+SD5HE6aUqAO+1IOQAoQmHaKWoEqpoNxV2c06hoMyDOjOxBCEFUtSUkEVqBX9j0jRiy44ttSuxcoSdKgiatSLeL+039YMwxKmOxh2rLlXFPvhG+HwmhbLAZVqNU3Hwf1hss6JHELcXlToIu4I++kVrBypgn6QSykOn/AGu/mCB6x0FaQGpRyKfCvSK7h8CU4ziANQ5hY2OxdFRZ3hDzOxqxIrue5epcsOjSX8Sk1HmLmKrjsu0qbWGAuAXKDUKBfxXZuUdazvA/lrVLLE1tTzG0cenz9OIBmFBSAx00tvy3txiZJQe/ItRkmMsJlwJKAsTWPhNBRJCRUm1TTjF5yvK0oSHOpQq5rW1rCKZk+PlqHd92FnUSgktdZ969KRfsBKfxOqtC/LhyeNONprQqSd7JlEC5aEmaYhRC0pWDSnzc+cO54Qp0kinP72iv5xhkJKtBdZcAXrSjcf3hHVv/AMmP6VXlRzSbiUrxBSpQBBbQAajl6VhtnEnUUBM3RL3Dez0a46x5L/DyeJxmKKErVaWFOfX2X5P6wpxYmypndzdSFO3X944rVtUdpZFuL5LPl+L0SpaaLX4mI2BJIL0elXNoHmYWZLKFKUHKhR3VUu5AFApz4vlASMQEkOVWo/yMSqJmGbOLlV2Gw5MbAN6QlwcpWYe3ukMJU1AJWtXsk1CKarBLk6PCz2vEffzmKwkI1hwXHs6nJA2sH5GFKs9ICElpqUHUErBBQatqoNYLuC5qB5iTM1mFRKSRrBHLSaM20AsE4y5KnHt5HeX9olkJbxaCCA5ag3HOCM27STMQlJWbAgMacbbG3pFekK7sXYmJZKgtqF7vX7/mNqcpur0JpLZaMhzaYAlCSz7kCj1byDmLlluK1oSTuL8Wo/nHOpE3umcl0n2W2UK8weUWns9nKdJBdRFk83NBHS6bIl7WZskfJaNMZpj1U5IIBLFQoD8o3BDkbiN9iaI9EeaIn0R5oi7JRCURqUQRojwoiWSgcojQognRGpREsgMURoUQWZcaFESyUCFEZBBRGRdlHC5OLUtROqqj6ni+xhjMzJ0saXBN3ffraE1E/wC63xH31ghKDQ+6AxB6fGPNSXg6iGeFn+CpN6tdt25w67I50uSpSMMgKmKZlrNEJD6i3GoisjEWPEgs+3ziyZDLwiFzUz06gfCCSRd/QGl4PEt/AqR1PKu0sssFzElzWYGSFK0v4UVUAKeohqrNELKkJUlTJCiOD1B6NWOHnM197KIYdyQAUVok0satZ4eZjn614tSZSDLmTUiWvxPSlj7vC/CHKbasG0WvNM6EyciVLmBUxydIoykEnSs2ILKFNjHmK7Q4dZTNSopUgDWACQkMWBIoRrUU0/VHMEqX32l1B1VIB1PYClTXhF3yjsssIaee7Sr3E+2Q7spVk7UqabRnn1KxLunoLQ+zfNiMKT3SzquajSVGx6Atwjm+P7I4iafBhlEGo2DHZ1ER085iEAJTQDm58yamPMDjUzZoSr2WJIPvNseTl25Rgl9qxy5FDGvzBjFt0c57N5BiZcweAKCCQxVqDE1SFJdL1JZ7iL3LxWNTqBwurgUrQHrUe1SnnFnOPTYRvKUDHUjnnHVmp9NHllGzMnTpmPLUz6VJqSLhxejsx4wmwuLHfDxEhKgQ5d2BPwLRfs5kJUCFMRuI5ljskxMvENhUInJv7SUqDuGOpQem45+cyZ1kXa0Vj6d45qS4LBm+YBKdZUxulruLEDrFb7QdqDPLzUymewQH6kmr8xAGa5bjkzGMpaif0eJuTikRyOx2MnVmIEtL3mX9LwuEVFcmjJ75J1tcBY7RSS2tKF2uGtZ+XEbwrzjPFzHTMVMEs0CZCkoSGLgFOljsa+RiHPMjTh1CXMWhSidJCHCkKNnDaT5ecL8tzE4ecCtlDYs4cWJGxB2higpbQreP2tUET5yQkMqYopGn8wuoA1ZwkMOVWjcyWSCTfnVuXUwFiXJIc6iXPN6vE04lSQklmN9+EC6rYnLLukboxwIOohhYGppua1pSvGDcJmxCSlJCUnl7TVt1PKEi5FWHrxjZRqAKC0Gm0uRNDKbiFLVUh1Vf94f9nc6GFJWvxKAYC9718h8YrOHxapTlLV4jyvECMQoF9+sDGTi+5EcU1ReT2p1qQub4ikkpDtpBsHuYuXZrMhNSqasgKUwvsKD1Yxx3DzHV4izG9/hFsyHMZSCCpZLP4QKHgpzQMeFYfhzSUrk9CZwXg6rs8ZpilSu1GopGskMOpOz8IbYfNCsFTs1PThxhq66LfBPQdFg0R5ohdgc1LeMef0hoFhgbAxqx5ozVoVKDjyRFEeFEEMI1YO0NsCgcojQogoojUoi7JQLojII7uMiWVR8z4iYKbEfb/fCDsM6qA067iACsFVRThz5RIUsAkG9f28o4clZ0hkJYYlxS3WIf6pW53q3KIpJVdnAp15x6ueSbNxhVEsOlzz7QUaUJD78WhzlKBMlrDKVNWUiW13cuG538oT5fgFTCUpClUBZNzUC29Y6ZkWRjBy9a2M9SdrIH6RxPE+Vrqz5100e5gOmTZFkcvBp1zCFzzdVwh/dT9VelLzYnNnsYR5pnISVAeJVabA3iszs2WpQdVDsKCPOOGXqX3S0gi24jNEi6h0FYDldodE5KmZIoS9SDT4QolVEQ4qXB4cUcc01ygk6dnQcPnKSoeIVi0oUyQY4KrFEMCogbHhHZcixClYOQVK1K7sOeOz+kd+LTVo6EJ+obZlMoYpeJxhROSvUzG5ix5riGBjnfarFHSABXV8AD+8XHbHv2o6Cnt9LAYVP1gifNUtImqNU+JKQWBUKpBPB44/leMPeAGL1ju0KGCATbaGtVoGNcoqvaTKlL06H7x1KUr+5VSa787xVO5mSwQrjp68IuGeZsVJ0yklSiQABU35coX55ly0FAmJKSpOturi4o435w6LpbMudwT52V5eKJU9zTqwpfpBWFxNfZc2P7RErAlTFNB8+ceYSWvvUpQCVKUwA3i9S4MVjI6XqAD1+ka4vAGTpNVAgEKYs52c3i3YTs2JXiWR3iUutSWUlJNQEE01BmJru2zyHN5MpBlISVd7Veo6tThi/k/qYOOJVslMo6lltRIbaItb2YdYZ5nlaJakqBJlLBKB7ySksUK5ih6FMAFIZhSAcfBfJ5JHMQdOxtAlgQCavuWrC1Uoi0byiTS3OFuLRVDzKpkwqAFtt36c4tqHlEO6kgOxp1bhWKhly1I8RLtWHUnPnIJIpyDff+IXHt+8S34HMmcTrUCUgBtJPG3UttDFGbOlibMAPvjFay7HapgNwSSxsDz4moEP5OBTL1Lngp/SlJcgG5Y78jD4Y+/UdIFzrbCkZypJqClIPtcodZXm6FEuoMB7R3+xFNGXqnFWnUE8C+23WN8HImBtepAZwNBLwyLyYimozOi94nSFPQ2jbRFYybvFkBj4QWKizDjzg2fna0kEIJFnFj0Mal1MatinhY47uPYa4YJKEkgJcOxvGQfrInpHyTJqdJDOXeNcTibAe67HfpEBxKgDvt5RH7Tv1rGBLdmiximfQB6gUP0iXCSV6wnQpZUQAkXL2ApxiPvkFLAVG5FX28njqvZHJxh5YnTEBOIWkAivgTwrZRDE+nF8fU9RDp4OcvkviQn7Kdlhg095NOqeQwFxLB2HFWxV5DcnM4zIsSKm1Pd4vGmZZySSlJD8SadB+8VjMsRMS1SlXA2V14x5xvJ1WTuyP5FVQtzHGF3eu/Iij+YaAFTnr9vHmNm6y48KhdJ35DYiAO/Z/iNxHbx4vaQtWU4sLHOCMQoRTZGYKlr1JrxHEQ2GcAh4Rk6WSla4CNsZHWux858vw/JDehI+kcUn4vUY6r+G+K1YBKd0LUn1Ov/wAo1Qi4rZq6b+oOzw0LRzrOFkzCn+2nWp+VI6Pm3smOdZmPz7bA/OHYuTbmVxLLlXYv+qyhGJlzGnS1TNOqxl6m7snZlOoHbUdjTXJ/w5nYhHeTpqZKHIIS8xZb/RQeZ8osfYabqypUtAA7qepLGxGpK3NRsuHOUT2lVIPiV7NvKpjoRhFpNnHWaUX2L6/grHZjsKJM5ZKkz0e4U3Y7qBDUqPMwg/FjKhKmyCkECYlQb+4FOwoKKEdDkYOWZi1lKSSdxyFuEUf8Xccww4lgf9T08EFkSUGkSTcnbOeqmWHD4RbezuBEpAnuCo3GkuEEOAFMzkkO3EC4IigTVkqv9IteX5svuSUjxOxR7tagh6pdjaEQjTJEtuI7TTe6ElAShC1eMGWkgJNwAsKBNySQamCEysGvDnHzkpMtP5aZcshGohWkBehqb21F7AMIpQwcyaKpUZgLqUoskI0EhLFmJPVwzC7rO0eOOpEoLUZcpIZJTpZahqV4RQFyA7k0vD7CoP7TdsZmK8JZEoHwSwPChgwCU2QAOFTuTFbViOdtognrfrEBUaVrFFjWRiQSxpBAWOG9YEwGWqWoBqHeLzkOTS0j8xKVm1R9t/MY+p6iOGNvZu6Xo59S3FfqV2bi1aQAN9vT7EaSdR5RdMT2WkLH5ZMs7VKg7cCX+MVnMMom4c+NIKbBaag/seUZsPU4c2ovfwYrqOhz4NyWvih72QnyZayZ5OmwZ6H9RbYRa8HKE+YWOpCR7Vdz8fpHNJOKa3n/ABFzyjMZK06QSaAEFWgDdw1SaNGrvaVIzYYqU9jPEYhWGB0kBrUBBfjHkj8QFJdCwNSvZUlgx8wYCz+cEyyAKUIepimZniwdJH2YuGRtDs+NR4LXhu0KxidRmEngCz/vDLDAz55VNxKikkmWhXhAbi1Dew4RQMHmctDFYJrVvt4e5t20kywgYWUhdHUqYDc0Zn2484bHZkZ03K9Jlk/8znUvXyJ6xkU7s9+JyAhI7gpUCQsSzU7gpd6XptGQzvitM04+hz5YqcI2n/g4ml/pHqEsaxICx++ERhdYEzlv/Dvsz/UT+9WRokkKIPvKulPqHPTnF3z7HKFn0m6xUHrHPOzPagYdK5a0vLme0RdJsTzDG3IQ0n53Jf8AKxJT5LAPUKDH4dTHA67BlyZra0uNWv0IT4vEOOI5V+FxCqZiZjMhepP6SdQ+NRG89SjXShY/XKUkHzS/3xgDES1H+7qGV+/o8FixpfX1/BCPETtX/Mll+IgCc36v/dQ+sSzJ6hQlXQxGZz8SY6EI0WRoS1SCQ+3HrBmHw1wSBvV6M5am5t6QErMKhIs9fkw9S5hhJxVeI58I0qLrYLZChJex6ffWOg/hdjSDPlkULKT/ANqv/GKUmZXVxv8AOHvY/MgjFyxZKyU+av8A9NCZw06HYMlZFZfc2WWipYyQ6x0i7YqQFKEV7OMFoUk7PCMb2diauIf+GuPlyVYyViJkuWhRlzE94oJBOkhTaiB7qfhDbGdrMDLcf1KTWydS/wDtCoouNwBMxKhulST6agfUEeYiv46Rp0jc/Uxsjlqkc59OncmddyjOZM5zLnSyFGnjALcxcekUr8ThpmyahQ0KLvQHV/EUTCAOXZognKLnYA/f8iGufeqM+SHaiTEkO9D6xZPw5y+XOnzTO1d0iUVEJuS4CQLczcWvxqJdq2+X3xEHZfmk2QD3KylRYkgAkgPsQQWc1AcUMUtCUXjtLnkqWe8UlehQPdIfxLagLsxGq6g9AQCS0c1xKiRqNSak8zvBOLxa5qiuYtUxRupaiolv7jU9DAyntFtj4tNA0xdIZdncCJ04BVU7xurshitIV3Exjbwt84IyOSuQt1oUkniIqcvboZijctl5k5UiWPCKRCcZpUp/dA+Ln40EF4TEhYhT2jw5BStNrK67H5j0jl5YucaZ6LoZxxZlJjLDZi5vbfkLk8A8MZOLCklw6TRjuKAODxd2iqYCY7J9s/pAoOajZ4eS5oUsJQdQRVTbq/xHGy4qZ6eUFON0L897M+/hwWPtSwH807tyh92P/DjEOZk9XdAU0MFKPk7AdYKwqFCrRNm3bKfIlpCNBDnWTU1DAXtz5Rv6DrO+XpZN/B/weQ+0fs9Qby4vml+4kZ1MXLmj9d4tGR9hMMcOpeIlJJUSQ7pbYMocSIR9l82l4yb3ZATO92zHy4x0fGo7qUhKTYgPf0THWhFptnMyyjJJHIO3PYQYZImyye7JsTVL89xCCRlyJjAEild6x1vtzhu9wi0i7EtvSteFo5vliEpk6nqrdrdYJSaRnliXeqH2U5XLwqWGoknxK0AqNCw0EspuRpvHkVaZPmTFBPeLo7MS19uDxkVzyzsx6yMEowhr5f6KS94zRvFiRk/9pvUNEn/AibJpB+tFHnitTZgFGc/f1iLS3telyf2hhmuFVJmEEbAilWt99ID703b940Jpq0Q0Ms3OlPJqxiUm4J8xEyDyj1YJtSLaIa/10wC59foYhm4tagxLDlE39M9G6czEeY5TNkECahSNQdOoEOPOB7Ip8F0D6YPwU8kttC5KYNwOXzZh/LQpTbgFvWwgnRVXoZFbPVuf3935RPhcQUrSpPukKvuCG+P15Qfg+ys6Yj2dJ3BPns70+6QajsjNCWOmprfjwb79IyyyQWmwKaZfxIVMSlaVUUAoMdjUfOI8dLKhpV6wDlWNMhAQymSAHINvvzpBMzGBVQXEYfOjvwmpxTAhwN4pHaJS0zlagxFuBGxHGL1JSCtj1gfO8mRP063DGhHyPEPD4ySdsTli+xpHPk4c6iOBY+sDlekkF7m331qIcL/5ijzMPE9ikrS+tiplbXIc7fH4wz1Ix/qMfUR0ihzS7ff31EZKmaTUPx+/r8Ivf/pyk3megF+XONpf4ayyazFNyb7eL9fHwZexlBJf7+wfOLr+FeSjEY3UsOiSnX/vdkCvmW/thjJ/DWSHBWv1HqfDT4w57PYeVlq2BUUzKkqbytsGLf6jEeaMtIbjg+46NKlpWkkMRwHAXfcdIQZl2ck4gKSSA/Bixt/nyjSbmSVVQXSr9KlA+qXPygb/AIWlRKkzJqVcVNz4h1X3gZN6VG3HGO3dFGRLMpapaqKQopPUfbwYmYkjxJCw4dKg4Id2IiPtXh5kucJi2IV4dYsSLOCXSW25BoXysU8Ka+BqjLWzpcvsRhMTKSZKjJcAgJZSH5oWDv8ApIip55kWKwL0WpGy5SJTHyI1A+XrD7sdj/yGFFJUx6EuD6K+EM8fiu/QUlJNiGUAXFOKXq1IHPhxyjqKsf0vW5sc6lK4/j/05dOzPErIBExKTZQGo+enSHhjLyoCUoLUpRmMCVBiKPxNjW8FY/Hpwy9M1Kgq5Gmh5g2Lt8IX4fMZk+a0tBL0A3Dm52s3xjkuOVuox7aPS+vicKtOL544K1Jw0yXPCAhRXUDSW8VQC+1WMdymZuO4lJmkKnMkKA9orYPXg8VbLspWnWsaQSgaioe8HZJo7AF3htJ0qlSlKQNQDsPECQ9yatyjvQzXH3LZ4nN06jNqDtXoLz2YpaChIBuCHAA6qik4XsemXJUlUzWti4SfCnzJ8TRvmGdzZ8zShClIB9hIYE87UhdOxk4TAia6A1GrpDuWIMFjTk6RUoryAqyeZKXQ2JDvT1jIdYjP5CFaCTMaupjpHkzmMjS8FjYRjXuYBIzKWaGWd60pvaGeWETSEy5YWo0ADk7O7WYVrHN15pME3U5YGqHIFDUERf8As3naZRUZVl6fEOd9yzUjDPDXJggu6VAnbzsyvuhMMpSFy7vuncBqOL340jmkwgb9BH0WcYkYeYsr1nQohL6iSAWGmtXFo+eZ8gg+Li1bvGjp37aJlh2vRFLBNSWh92c7MzsYvTKFB7S1eynqePIVjfsp2Y/qZnjJTLFzueSf3js2U4OXIliXKSEpGw+Z4nnBZMyjpchYsDlt8AvZvsRh8GAQO8m7zVCv+0e4PjxMbdpOz0vEyiiYHBsdwdiDsYc97Gi1PGOTbdm6KSVeDmGC7GyZCmUgLIspdX8rfCLCjDhmApwEOcdhAqIcBhw5CrxTk5chxiorQmlzTKU+xuOUb4rP5cubo0LNj4eBswNxDTMsuDUEV3EzFISNCEqmJUAHA1aSFOxNSzMBztC5x7la5MvUQ+8g9WYypizLS9D8btThaB1q0uLNtCvKsYkrCUadaFOtQF01CgBxbajEmtKtcfP1afCQaAOwe7jnyioRfkHBNrngyTPqDw+UMp4CkuIUSpe9iLgwVhcRpUAfZNusMaNyZU8dhCJyhZ1f938x0Kf4aU4UD2HSvl8YSZtlR76UobKBPQF/gxhnLxq1LIHhS1WavwY1PyiptVbMmZUyCVPRrKu/lBO7rDswo1BeGGBnpnJ1JUdOynFq3A9mr0iuZplaZkxMxjpKgFEXZVfvzh7h8hSdIlDTJBEwnWWWoMzgglgzs4sIUlG9mByadB5whajK4EKSGttt90gKdlv9T+UkhMwOUmtxsaVdrio5xrjpakaySNCbOQxKrM7PUi71+DPA51Ll9yUy5ilkEKUSSAGqXZr2Ao3GKmn2OUHTrQ9TVplHwS5kqeqQTomBRSZZV4SoXCVOwPAfKLXh8/0pKZ7yyP1MPmQ55xz3NsZoxKZ6zdWpQ4kl38iX/mLUM6XNlOSEyyKOXJLBhpIAdyN+PSNacl9aNTUfvG3aIKmyykAqBsQCelg1+Z5biKzgcMWcwZh+1WLUDKUlKZbXcvXYMQBxqIBzHNAhLRHfAyLTV+CcZ0ZKzpLcW4i0PsF21D+IAv5c/m0c8SFTHPoKfX5fERPgMLMmEiUFLKQ6gkeJPF0mvmHEH20L70+fJ1DF57InS9K0A8izOLQJhsyQhJ7rSgbJHvWLfHnYRRymYmhSsHgUEH4iDcLgpngK/CkmlKkhgaC1Rvzgm23dApxiqsvn9UP6ZUws6nN6gWFN3Z40weM7sSEmxKrUNgQ48zFcn43whFPEQz7tX76iJcXP7oy9yC6khWopS1wdq0aKUKTZff3V4D15guXmUtSy8qaCkXou7EbUDQx7USCUlcplKBsX4Vp9OUUHPu1BXpKWCUK1B2Kjt+9ItHZbtQmYO5mmiqpJAL7M7PaIrjUi/NoRpxfeA94lCjYKA0lLGxoX4VjI37QZSMOvxBwqqSCzjgeBG4jI3LM60dSPTY3FNO/zKXiwrvFTCPCpVS1H4ww7N4psQlBI7tbu9vZJf1AiKbO71DBLJchxu1fI1eBcAkpmo8QQX9pQcC4ciMkLcWpHnoqmh/mmPQ47sKSx9tKmfqICkTE4tZBBmKAcq0l2G5bhxgDG4KesEpCFJFyhVOrGN+z86bg56Z1ARRiTUUcHrFKGjQ574Ld2e7PKB/Jmad9KqpP7RZJWPXKVonJKFbcDzBsYo2D7WhE1SkqJSVP7ISADUi+x5W4R0jCZ1JxUkBYStKh9twMImmn7jRCSa9pKjH6hG4nQlxmDXI8UsmZK/wDkn/7DneJJWPdLggjlCxiQ3UXgafJNxQjeIZWaAXgtR1uKBuvCAlJLkkpqPJAccFpL3FxFbzKfoXqHN24biHuFwoExRmJqBbka+f8AMKs2wKp8xSQ4LUJIShA6AE/J4VDqY2tGZ9RFqgCVjpQWCkaVEEvpALcSARzvAme4x5YKqAknclXBmdje7bRDjMOhEvUjES5lnlkAueAYkkuHrSkaJyLGLTrEiboLEflluDgM7cyGjbSktCG+5UhllP8AyUlDFYUElIrq1Oqo2KQlVeXozw0kTUE1YVoKgj6vtFfVNn4RCQlj4jpWpJYqDak1o4AIofeMM+zfaZPer/qEqQVK1ak+zYUZy1r7xShobhk4+1lmkYc4mUPdU1zRiOMLsxxS1+HSyv0pqWDNat3PnFml9zSYhafEKDZR4OKAs+8IJuaqw4XpUB3hNQCCSS+q+wLMaDnGLqMbku3wMzVNWQ4zEIw8lP8AVoJmK8SEKbUAzOUj2RQUuYByjMp0pKpqyhctdSkzE6geIAtcOOlor+YyJpcnULhzwJINedaw97NAqlrQoa5OpBmAg+ABTulVKMdJarFRtFQxatmBxRLj+0/fql93IU/i1JUynFNJDGtXpwhgc4UlIRMk6F6HDpF0/wBpskULwhRjVSMXNABSEKKEtVkpUqj3NGDwVnCZmKQJ6kJ0S0kjUQ+h3UoDevR2aNCir2huPGntlXm4A4jEF6S5bFRLtWwfmK82hx/xKWo92gFZHvkUHyZ+sIzJxC0lEoqTKUXsz+u1BttBmGlDCyi5JUa1NB/k7mNEkbV2yTuO/j+H4EmY4wIBs54Qjk4BU7UtatCAD4yKagHa4HDfeMnBc11WHE0B8zRucRTMOFMCSWFqt5MLfN/UoxoGXu0uAXB47SrSSCxZxY8w4eG4QFEKSrRMTZQLH1FY1w+UP+n4Qxw+UJA1LUEgbn+YuUl4K9OSVSRLKmOh5qlFdnJNhv6fSDFY4kKCtJ0igoGTZgSX4cXBhbiMchQ0oJKR7SgWpw512iOZjUqS2kHq5pwFC9a+UWroTPGoysKw4qC4WriNqHY0LCJZUwBR1BgaFgRdqKB5xDgZyApLhgGchGwoBUV2o+8GYiVLUl+9WKMEFClAb3JATfZ7QL5A7dAeYZBJmEGUQ5FQng1TWoPlA8jJChlpWoaTelOtfKDRo1BqKZ9WoDcmgBL7ebjrtjZ2svTmyTVuBFOvTeLtkprgYrzGQTpxE6/iIASNJszks9qvURkVjFYKZMU4FRdqmtt/rHsOU9bYHfkjpL6/MElh3ZnfiH/YRhwiT7RB4Ev9kxvpHEOTYU+X3SJSGHDiX+2gBhBLyxCainME161rHisulpYi+25ZuJ9PODRq3ps5u597nSJpMwEbvz26F/g0VbLpCheCo+l3DA8CK02etYzB4mbJJ7p6VKdqXh0UkkAgACgs7ceUaqwdHWks3G/QJG7cIl+GSq4N8B29KSy3B3BgtedoUSqUoAm6bA8xwMKp2Uy1M6VMfNh98oyT2bkkgAKclh7QfpC3GHI1ZZeQ4ZwXY0sWNKGoPmC8WHIM3SkjvFgAuQ5YBKR4iSaABxc8eEBSMikTVSkrSqidJWDpZKA3ie4FK3g2d2TkAqQ90BI1AlkJVqYh/eX4j0jHknCUUviBLJ3qmB9ou2cqZM0YXE6Vpbx+4oVdIoyqsTx2NDG2X45eIlqC1oMsg616BpZykhRQUlanAYXNASRZAjsvISpfepIWlWtMzUdBHtaVpFUht/LcRNPxZXKVL1HuwhQCvZeYQwWdIZyp6cC3OKlCMKUH839foIr4j8ZtLlTNSNEtKahQRLmTlML6iCmX0AoOLRMe1WMxk0pwqtK28INdQTUuo+8zmjdIpOA7OKlkL1h6F0kGotSLJ2YxPcYqUoKGrUBa4UCOXExqhjjHl2FXtsa4vHY2ZKIxAKJssFSSrSpE4C8qYg01t7K2c2LmpTSJkmb4ZslWGWf+onxS3P6panUkPug0D02jrUycVyypWkAO7h6AO+3yirY/HI7tS06VAFvCli56kRqWOKVpilPRQJ+MXhZS1SzpImJpUpUkCZtaqijgd9osOXYwYmV4UFUub7YBAXJW3tAGpB5C7bGEuZZiZpIAYeTjdwXofM3hj2SOnEIlq1d3OOgEAuHB0uoUqS161hWTeomjHJqN+AfFZdpCjMWiYApks6VaGJJI0sOjtdrQP2f7RmUqbKQ+malSEBSSRrJAfgzFR9NmjqE/sHIKtUt5fG9h6H4wqxP4dYcL7wL8QBD8HDFq0d/rEXTunYr1FXBScNJw84YgawvuwFFLkF9TKW4LFIfjcw8wOGEtKUJ8ISC3iPhN63oVF48//g8PIC9CleNOlQ1XS4LGvEAwmy/D6CpKQohSiEkKNCKkr4hgeUIzYniWmCnfBi8yWkkBEsKBLussG29n/EL8VKM2qw5sGokdbjcF6tSG2JVVWpytz4ub7233+cQrVTY8QAaeo4wcUluja5ykqbFErJ1C6lq3ZrCux3blE0zAgFtWljwSxtxb7eGqJL+Lwgmitw3390jeQsl0jwjfwgehF4Kyk2hNjMKtQclSgNgQliaUbVw2MCpyk++htxq1K9CafCLJKkMaNQuXYgAblwfsWrEGJCi5lpBBJoQkKFCXKdh5RaYbySqkxSjAigUTpNwEgPy6RKqSAAb7mlByAb94JX7LrZJsDU6j8CeLWidSQQGdJZnHENwFKbE/uJYttydsEloYuJbcxbz58jG4k3BdP+lTW24/e0eKw2zhQPENub1LP9drxk7DAj2iP7WIKfUMRs8Qqj2ZhdIGlVN3ex2cCxfi9RGy1tUkBKQGKVPXioG21Hb6jrltt68eLW415+viAzlJJ4gcCGLtenEViFEvezUMQQAX9lSQWexSDxG8ZAkjFMpjz00eldxdoyLIKUlI8Op2N2o/I7wXLxaA9hS5P813gZCCpXsMecE4fD1tbgINi0epzEKYB/T7aC5CQok6KWKi4HIEEM5b4REiSxdj5/dYlXKoxNKPwc70ECGiTDAOyxS5ArSwvtDDFkaNbgAGrh/lej0gBEoAMnwgC5dt77/y0eIxOg+26TdJQFAnmCD+8IcZOdrgFp3ZKJwBsCBfVcA9Oe1BE2CxqTO1kpUXdLDSLFvCKBuUaYGbKWXXKCQliSlRSKvsSbdYix3aCVI7xKEF1AMUM3PUo15XgpJyTigm9D2RnTEqHd+Lw1NzzH+IOl4tEwtNUJalgBKixc1NHO4FKcYpUtRWgEBj09G2LcoYzMQVyg6EJKGbQ6TpArrKi6javWM66VeWDGJvmePSoqSkKop/DpWFM1S1+QBYADeAcdOPdJUEKUCSA4CQClgXJZzUU571jJ47xglSi42p6cdwDESUE6gW0igS7W4tct6w5YYpFtIHw+bLSoEooPdZ9urG/DeGBxKJ8+XMTqlkzEAo0AABwNQYs44mPMJKSKPpBuVOBXkTsG3iQymqeRT4R8xb+LQfak9E7TrWHy+dLw81E9ctb6tKgkp8JT74csQXdqRTc4wc1OGCJIlKUV6j42GjTfiatSMw3bqcE6FaJiXIJUCVaTxOrxXZzCnMM5KqolplHcpF7hjwG7fGNPdGqE+k+CqzMWZayhTlQLq02D9a7wdk2a6Z8telmWgvuAFC+wpwiJGVKUVkkMpySzqaocOaf4guXhChOuWk6H0954qln08z1hba8DYp1R2rUoykkqLhSg6VEerGsVTPs6UlxLVMU1CSqgd2uHNRFhnZWnGYeUnVOkO0wLlK0uVJ3NaEGx3hHjuxJSG7+cW3NSW47Vg5wm3cWZK3d/Ip03MlEK71S6P7xZhyel7VgfD9pJSFKCBqTsW3bbrBHafs8mTJUolalUCHPvkgClH3PlFVVlyyzEhxV+O7QueL+5jobbYfjM4UuapSfCkksDXybY/UwThM2trAct4g2xsQQXsIAkIWhWlSSS76iAfUjaCBJFiC5cgl25UO37xWuB6sYKxpNQ7Mz6Xu4J5PBWHkqLaU3d2I90bM42gTCpSCk6UlXP4NxaGCczIB0lFh7SQo82oGB/eBf4BniJgIdiWuom9RdxXf4RtNnU06dQq1W5OGD22iKdjVzNRmErPCjFrMLAQKidqLBDV3JPrXnFUQn0FnIOp2f5Hl0/iPJs9SRpCiA7kDfcO7ve5jfCziCAUgj9KiwJoLj1pEGIdUxgnShzQlTg8jwd7tflFkPNQVXgNuHqAb8IimOfZFP9TB/ukFScDq1BCSojYFyNyR+ob8+FIgVKIJ0p1cS1hbextRjEKIETDqZZCQRSpPGrtSNJSjqPqC4+Nt4lnS3X4QOjjnvv1iNcvTRIalmHw6c/KCKN5DVEwq1Cnh03fmoPTgYyNFkEPp3pSh58j+8exCAMvwJC7kkljGS3USnz+sZGQTAJ3JQVBgAQGb4u/KCcGgLWpJ2QpT80pJ+kZGRTCBZkx0p53v6RviRpS4Faty/ePIyIQLwsv8sUS5ck6bt8hC2bgEFgUhzUlqluPrGRkUixli86my5aUJVRDBNBQel+cD4DErXqJIY3TpFd6ttW0ZGRdKir2bJTVI/WTXhR6RNJwpdtTJCXYCvq/K8ZGQLLCJWFGpIc1INKR5MQSAHYKbao84yMivIXghxMkEOnwqcgkOXYczSIMGklCQSD4qlr3PGMjIsHyM1YYaRZqpoGo77XvAkyS1HoTUdHEZGRSLZJhs4xGnu0YibLQKpSlVAUlxfZx7NjvFgxva3FmUlQXLcgO8oH5ENGRkH3NAdqfgrGNxczEFKpqnKXKWAAFeAZ+piLu6CrOWt0/eMjIjbfJaSXARjUaClIberQPNxCltqLgJFCNg4AHBgI9jIpFsnkTHSQbJApx2jfEygqqRppTdi9/jGRkA+QlwBTiZaVEVahB3f5QOnMlBIJD0ts1oyMhi4AfIZKzAqlggBJG4uzGhO7QQuaVBLm4PwLfGMjIqi0yHEYfSdTvXfgdnFhSN5ajpUSokCwJdtqE1347RkZEIDqxikpDN9+fONpQ1B6BuX7xkZFlEKFEOXflGRkZF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93" y="5066894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7819"/>
            <a:ext cx="8229600" cy="1801091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/>
              <a:t>Ethnography, Participatory Action Research and International Service Learning Education </a:t>
            </a:r>
            <a:br>
              <a:rPr lang="en-US" sz="3600" b="1" dirty="0" smtClean="0"/>
            </a:br>
            <a:endParaRPr lang="en-US" sz="3600" b="1" dirty="0">
              <a:solidFill>
                <a:srgbClr val="DD581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9220" y="831274"/>
            <a:ext cx="8604738" cy="5959646"/>
          </a:xfrm>
        </p:spPr>
        <p:txBody>
          <a:bodyPr numCol="2">
            <a:normAutofit/>
          </a:bodyPr>
          <a:lstStyle/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228600" lvl="1" indent="0">
              <a:buNone/>
            </a:pPr>
            <a:endParaRPr lang="en-US" sz="1900" dirty="0" smtClean="0">
              <a:solidFill>
                <a:srgbClr val="DD581B"/>
              </a:solidFill>
            </a:endParaRPr>
          </a:p>
          <a:p>
            <a:pPr marL="457200" lvl="2" indent="0">
              <a:buNone/>
            </a:pPr>
            <a:endParaRPr lang="en-US" sz="1400" dirty="0" smtClean="0"/>
          </a:p>
          <a:p>
            <a:pPr marL="457200" lvl="2" indent="0">
              <a:buNone/>
            </a:pPr>
            <a:endParaRPr lang="en-US" sz="1400" dirty="0"/>
          </a:p>
          <a:p>
            <a:pPr marL="457200" lvl="2" indent="0">
              <a:buNone/>
            </a:pPr>
            <a:endParaRPr lang="en-US" sz="1400" dirty="0" smtClean="0"/>
          </a:p>
          <a:p>
            <a:pPr marL="457200" lvl="2" indent="0">
              <a:buNone/>
            </a:pPr>
            <a:endParaRPr lang="en-US" sz="1400" dirty="0"/>
          </a:p>
          <a:p>
            <a:pPr marL="457200" lvl="2" indent="0">
              <a:buNone/>
            </a:pPr>
            <a:endParaRPr lang="en-US" sz="2800" dirty="0" smtClean="0"/>
          </a:p>
          <a:p>
            <a:pPr marL="457200" lvl="2" indent="0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Pre-project exploration </a:t>
            </a:r>
          </a:p>
          <a:p>
            <a:pPr lvl="2"/>
            <a:r>
              <a:rPr lang="en-US" sz="2800" dirty="0" smtClean="0"/>
              <a:t>Post-project assessment</a:t>
            </a:r>
          </a:p>
          <a:p>
            <a:pPr lvl="2"/>
            <a:r>
              <a:rPr lang="en-US" sz="2800" dirty="0" smtClean="0"/>
              <a:t>Reflection and Praxis during all stages</a:t>
            </a:r>
          </a:p>
          <a:p>
            <a:pPr marL="457200" lvl="2" indent="0">
              <a:buNone/>
            </a:pPr>
            <a:r>
              <a:rPr lang="en-US" sz="1400" dirty="0" smtClean="0"/>
              <a:t>(Barney, Kirk &amp; Fife, 2011; </a:t>
            </a:r>
            <a:r>
              <a:rPr lang="en-US" sz="1400" dirty="0"/>
              <a:t>Flower, 1997;  </a:t>
            </a:r>
            <a:r>
              <a:rPr lang="en-US" sz="1400" dirty="0" smtClean="0"/>
              <a:t>   </a:t>
            </a:r>
            <a:r>
              <a:rPr lang="en-US" sz="1400" dirty="0" err="1" smtClean="0"/>
              <a:t>Bridwell</a:t>
            </a:r>
            <a:r>
              <a:rPr lang="en-US" sz="1400" dirty="0" smtClean="0"/>
              <a:t>-Bowles</a:t>
            </a:r>
            <a:r>
              <a:rPr lang="en-US" sz="1400" dirty="0"/>
              <a:t>, 1997; Bacon, 1997; </a:t>
            </a:r>
            <a:r>
              <a:rPr lang="en-US" sz="1400" dirty="0" err="1"/>
              <a:t>Arca</a:t>
            </a:r>
            <a:r>
              <a:rPr lang="en-US" sz="1400" dirty="0"/>
              <a:t>, 1997</a:t>
            </a:r>
            <a:r>
              <a:rPr lang="en-US" sz="1400" dirty="0" smtClean="0"/>
              <a:t>)</a:t>
            </a:r>
          </a:p>
          <a:p>
            <a:pPr marL="457200" lvl="2" indent="0">
              <a:buNone/>
            </a:pP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C49A-0A1A-4B8F-913D-E2F0DC571BD0}" type="datetime4">
              <a:rPr lang="en-US" smtClean="0"/>
              <a:pPr/>
              <a:t>October 11,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7580" y="6170822"/>
            <a:ext cx="6463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2" indent="0">
              <a:buNone/>
            </a:pPr>
            <a:endParaRPr lang="en-US" sz="1400" dirty="0"/>
          </a:p>
          <a:p>
            <a:pPr marL="457200" lvl="2" indent="-457200">
              <a:buNone/>
            </a:pPr>
            <a:r>
              <a:rPr lang="en-US" sz="1400" dirty="0" smtClean="0"/>
              <a:t>.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AutoShape 2" descr="data:image/jpeg;base64,/9j/4AAQSkZJRgABAQAAAQABAAD/2wCEAAkGBhQSERUUEhQWFRUWGR4ZGRcYFxocHRoXGxwaGRwaGxwcHCYeGB4jGRgYHy8gIycpLCwsGh4xNTAqNSYrLCkBCQoKDgwOGg8PGiwkHyQsLCwtLCosLCwsLCwsLCwsLCksKSwsLCwsLCwsLCwsLCwsLCksLCwsKSwsLCwsLCwsLP/AABEIALUBFwMBIgACEQEDEQH/xAAcAAACAgMBAQAAAAAAAAAAAAAEBQMGAAIHAQj/xABBEAABAgQEAwUGBQMCBQUBAAABAhEAAyExBAUSQVFhcQYTIoGRMkKhscHwByNS0fEUYuFyghUzQ7LCF5Ki0uIW/8QAGgEAAgMBAQAAAAAAAAAAAAAAAgMAAQQFBv/EAC8RAAICAgEDAgMHBQEAAAAAAAABAhEDITEEEkETIlGB8AVCYZGhscEyUnHR4SP/2gAMAwEAAhEDEQA/AJEIrE4lGIcPN1kbF/5EHhMdXFl9RWjmzx9roiSiJUojdMuJUy4ZYFGiURKmUYlkpD1hzhyhtqwEp9oyMLEE2gs/KAJc6YlKgtQCk2PEcG4xYMxKXLsngeB2eFicrM1yWNGY/f3WFuV7CUBNiMZrqQRVgk3B40uHaIMrxwlTAglbD3mYaa3iDMdMqZqLJ0EHR50Lg1FG84hzDMEzEugssg6gQxqSwHJrRmc0nfn9w+0tOKxyu6CkzAUGoHXccxBWCxClNuKv1EUUY4pSEqKtOkENTepY2i4YZBHd6FAJP0Lte5hkJ2wZRodiPNMbS6h2aPVqAvD3JJWwUnJ0gfF4pMtJUtQSkbmIMJmkqYkKQpwVaR1rttaKD2jz0z5xb2ElgDx3MDYfEghyopSC4P8AcLNvR78o5kuva2lo6D6L287LViZ2InTSqUSEpdDCo1jVfg1YZysvCJKQ5WQHKnYkm56OSfSB8tzDXhkiXMCS5JDEkqJKiAXoDbelICxWYU/KU5szBhqL6XNnIpCY5IYrlkdt8cfX50ZpQfC8E2YY5UslKkqLuEkX8IB4cS78oMyhZnJch5ekgvudxxLfWEOY425nMTpbR/dcE+RA848yzNpqSlIS6QVGgIdxyvtC8edTk1J+2/54/wAFuFLXJdwgMNNozTEeXq1MHDcTTgwA9R5QynYZMvSVqYF/T+WjsqUYRS8CO1yYDojNESYbGpWohLHpWlgfnE7gbQcZqStFONAfdxndwSVxoRBWDRDpjUoifTHmiLsgOURqUQSURqURLKoGKI0MuCyiNCiLslAipcRqlwYURoURdlUBGXGQUZcZEsqirZXLCTWpuP8AEO8PLfck/B+kVXFZmpGkylImVNCK09OvrDDA58kS0TFOl1eIdaO3rHHwZorTN+SD5HE6aUqAO+1IOQAoQmHaKWoEqpoNxV2c06hoMyDOjOxBCEFUtSUkEVqBX9j0jRiy44ttSuxcoSdKgiatSLeL+039YMwxKmOxh2rLlXFPvhG+HwmhbLAZVqNU3Hwf1hss6JHELcXlToIu4I++kVrBypgn6QSykOn/AGu/mCB6x0FaQGpRyKfCvSK7h8CU4ziANQ5hY2OxdFRZ3hDzOxqxIrue5epcsOjSX8Sk1HmLmKrjsu0qbWGAuAXKDUKBfxXZuUdazvA/lrVLLE1tTzG0cenz9OIBmFBSAx00tvy3txiZJQe/ItRkmMsJlwJKAsTWPhNBRJCRUm1TTjF5yvK0oSHOpQq5rW1rCKZk+PlqHd92FnUSgktdZ969KRfsBKfxOqtC/LhyeNONprQqSd7JlEC5aEmaYhRC0pWDSnzc+cO54Qp0kinP72iv5xhkJKtBdZcAXrSjcf3hHVv/AMmP6VXlRzSbiUrxBSpQBBbQAajl6VhtnEnUUBM3RL3Dez0a46x5L/DyeJxmKKErVaWFOfX2X5P6wpxYmypndzdSFO3X944rVtUdpZFuL5LPl+L0SpaaLX4mI2BJIL0elXNoHmYWZLKFKUHKhR3VUu5AFApz4vlASMQEkOVWo/yMSqJmGbOLlV2Gw5MbAN6QlwcpWYe3ukMJU1AJWtXsk1CKarBLk6PCz2vEffzmKwkI1hwXHs6nJA2sH5GFKs9ICElpqUHUErBBQatqoNYLuC5qB5iTM1mFRKSRrBHLSaM20AsE4y5KnHt5HeX9olkJbxaCCA5ag3HOCM27STMQlJWbAgMacbbG3pFekK7sXYmJZKgtqF7vX7/mNqcpur0JpLZaMhzaYAlCSz7kCj1byDmLlluK1oSTuL8Wo/nHOpE3umcl0n2W2UK8weUWns9nKdJBdRFk83NBHS6bIl7WZskfJaNMZpj1U5IIBLFQoD8o3BDkbiN9iaI9EeaIn0R5oi7JRCURqUQRojwoiWSgcojQognRGpREsgMURoUQWZcaFESyUCFEZBBRGRdlHC5OLUtROqqj6ni+xhjMzJ0saXBN3ffraE1E/wC63xH31ghKDQ+6AxB6fGPNSXg6iGeFn+CpN6tdt25w67I50uSpSMMgKmKZlrNEJD6i3GoisjEWPEgs+3ziyZDLwiFzUz06gfCCSRd/QGl4PEt/AqR1PKu0sssFzElzWYGSFK0v4UVUAKeohqrNELKkJUlTJCiOD1B6NWOHnM197KIYdyQAUVok0satZ4eZjn614tSZSDLmTUiWvxPSlj7vC/CHKbasG0WvNM6EyciVLmBUxydIoykEnSs2ILKFNjHmK7Q4dZTNSopUgDWACQkMWBIoRrUU0/VHMEqX32l1B1VIB1PYClTXhF3yjsssIaee7Sr3E+2Q7spVk7UqabRnn1KxLunoLQ+zfNiMKT3SzquajSVGx6Atwjm+P7I4iafBhlEGo2DHZ1ER085iEAJTQDm58yamPMDjUzZoSr2WJIPvNseTl25Rgl9qxy5FDGvzBjFt0c57N5BiZcweAKCCQxVqDE1SFJdL1JZ7iL3LxWNTqBwurgUrQHrUe1SnnFnOPTYRvKUDHUjnnHVmp9NHllGzMnTpmPLUz6VJqSLhxejsx4wmwuLHfDxEhKgQ5d2BPwLRfs5kJUCFMRuI5ljskxMvENhUInJv7SUqDuGOpQem45+cyZ1kXa0Vj6d45qS4LBm+YBKdZUxulruLEDrFb7QdqDPLzUymewQH6kmr8xAGa5bjkzGMpaif0eJuTikRyOx2MnVmIEtL3mX9LwuEVFcmjJ75J1tcBY7RSS2tKF2uGtZ+XEbwrzjPFzHTMVMEs0CZCkoSGLgFOljsa+RiHPMjTh1CXMWhSidJCHCkKNnDaT5ecL8tzE4ecCtlDYs4cWJGxB2higpbQreP2tUET5yQkMqYopGn8wuoA1ZwkMOVWjcyWSCTfnVuXUwFiXJIc6iXPN6vE04lSQklmN9+EC6rYnLLukboxwIOohhYGppua1pSvGDcJmxCSlJCUnl7TVt1PKEi5FWHrxjZRqAKC0Gm0uRNDKbiFLVUh1Vf94f9nc6GFJWvxKAYC9718h8YrOHxapTlLV4jyvECMQoF9+sDGTi+5EcU1ReT2p1qQub4ikkpDtpBsHuYuXZrMhNSqasgKUwvsKD1Yxx3DzHV4izG9/hFsyHMZSCCpZLP4QKHgpzQMeFYfhzSUrk9CZwXg6rs8ZpilSu1GopGskMOpOz8IbYfNCsFTs1PThxhq66LfBPQdFg0R5ohdgc1LeMef0hoFhgbAxqx5ozVoVKDjyRFEeFEEMI1YO0NsCgcojQogoojUoi7JQLojII7uMiWVR8z4iYKbEfb/fCDsM6qA067iACsFVRThz5RIUsAkG9f28o4clZ0hkJYYlxS3WIf6pW53q3KIpJVdnAp15x6ueSbNxhVEsOlzz7QUaUJD78WhzlKBMlrDKVNWUiW13cuG538oT5fgFTCUpClUBZNzUC29Y6ZkWRjBy9a2M9SdrIH6RxPE+Vrqz5100e5gOmTZFkcvBp1zCFzzdVwh/dT9VelLzYnNnsYR5pnISVAeJVabA3iszs2WpQdVDsKCPOOGXqX3S0gi24jNEi6h0FYDldodE5KmZIoS9SDT4QolVEQ4qXB4cUcc01ygk6dnQcPnKSoeIVi0oUyQY4KrFEMCogbHhHZcixClYOQVK1K7sOeOz+kd+LTVo6EJ+obZlMoYpeJxhROSvUzG5ix5riGBjnfarFHSABXV8AD+8XHbHv2o6Cnt9LAYVP1gifNUtImqNU+JKQWBUKpBPB44/leMPeAGL1ju0KGCATbaGtVoGNcoqvaTKlL06H7x1KUr+5VSa787xVO5mSwQrjp68IuGeZsVJ0yklSiQABU35coX55ly0FAmJKSpOturi4o435w6LpbMudwT52V5eKJU9zTqwpfpBWFxNfZc2P7RErAlTFNB8+ceYSWvvUpQCVKUwA3i9S4MVjI6XqAD1+ka4vAGTpNVAgEKYs52c3i3YTs2JXiWR3iUutSWUlJNQEE01BmJru2zyHN5MpBlISVd7Veo6tThi/k/qYOOJVslMo6lltRIbaItb2YdYZ5nlaJakqBJlLBKB7ySksUK5ih6FMAFIZhSAcfBfJ5JHMQdOxtAlgQCavuWrC1Uoi0byiTS3OFuLRVDzKpkwqAFtt36c4tqHlEO6kgOxp1bhWKhly1I8RLtWHUnPnIJIpyDff+IXHt+8S34HMmcTrUCUgBtJPG3UttDFGbOlibMAPvjFay7HapgNwSSxsDz4moEP5OBTL1Lngp/SlJcgG5Y78jD4Y+/UdIFzrbCkZypJqClIPtcodZXm6FEuoMB7R3+xFNGXqnFWnUE8C+23WN8HImBtepAZwNBLwyLyYimozOi94nSFPQ2jbRFYybvFkBj4QWKizDjzg2fna0kEIJFnFj0Mal1MatinhY47uPYa4YJKEkgJcOxvGQfrInpHyTJqdJDOXeNcTibAe67HfpEBxKgDvt5RH7Tv1rGBLdmiximfQB6gUP0iXCSV6wnQpZUQAkXL2ApxiPvkFLAVG5FX28njqvZHJxh5YnTEBOIWkAivgTwrZRDE+nF8fU9RDp4OcvkviQn7Kdlhg095NOqeQwFxLB2HFWxV5DcnM4zIsSKm1Pd4vGmZZySSlJD8SadB+8VjMsRMS1SlXA2V14x5xvJ1WTuyP5FVQtzHGF3eu/Iij+YaAFTnr9vHmNm6y48KhdJ35DYiAO/Z/iNxHbx4vaQtWU4sLHOCMQoRTZGYKlr1JrxHEQ2GcAh4Rk6WSla4CNsZHWux858vw/JDehI+kcUn4vUY6r+G+K1YBKd0LUn1Ov/wAo1Qi4rZq6b+oOzw0LRzrOFkzCn+2nWp+VI6Pm3smOdZmPz7bA/OHYuTbmVxLLlXYv+qyhGJlzGnS1TNOqxl6m7snZlOoHbUdjTXJ/w5nYhHeTpqZKHIIS8xZb/RQeZ8osfYabqypUtAA7qepLGxGpK3NRsuHOUT2lVIPiV7NvKpjoRhFpNnHWaUX2L6/grHZjsKJM5ZKkz0e4U3Y7qBDUqPMwg/FjKhKmyCkECYlQb+4FOwoKKEdDkYOWZi1lKSSdxyFuEUf8Xccww4lgf9T08EFkSUGkSTcnbOeqmWHD4RbezuBEpAnuCo3GkuEEOAFMzkkO3EC4IigTVkqv9IteX5svuSUjxOxR7tagh6pdjaEQjTJEtuI7TTe6ElAShC1eMGWkgJNwAsKBNySQamCEysGvDnHzkpMtP5aZcshGohWkBehqb21F7AMIpQwcyaKpUZgLqUoskI0EhLFmJPVwzC7rO0eOOpEoLUZcpIZJTpZahqV4RQFyA7k0vD7CoP7TdsZmK8JZEoHwSwPChgwCU2QAOFTuTFbViOdtognrfrEBUaVrFFjWRiQSxpBAWOG9YEwGWqWoBqHeLzkOTS0j8xKVm1R9t/MY+p6iOGNvZu6Xo59S3FfqV2bi1aQAN9vT7EaSdR5RdMT2WkLH5ZMs7VKg7cCX+MVnMMom4c+NIKbBaag/seUZsPU4c2ovfwYrqOhz4NyWvih72QnyZayZ5OmwZ6H9RbYRa8HKE+YWOpCR7Vdz8fpHNJOKa3n/ABFzyjMZK06QSaAEFWgDdw1SaNGrvaVIzYYqU9jPEYhWGB0kBrUBBfjHkj8QFJdCwNSvZUlgx8wYCz+cEyyAKUIepimZniwdJH2YuGRtDs+NR4LXhu0KxidRmEngCz/vDLDAz55VNxKikkmWhXhAbi1Dew4RQMHmctDFYJrVvt4e5t20kywgYWUhdHUqYDc0Zn2484bHZkZ03K9Jlk/8znUvXyJ6xkU7s9+JyAhI7gpUCQsSzU7gpd6XptGQzvitM04+hz5YqcI2n/g4ml/pHqEsaxICx++ERhdYEzlv/Dvsz/UT+9WRokkKIPvKulPqHPTnF3z7HKFn0m6xUHrHPOzPagYdK5a0vLme0RdJsTzDG3IQ0n53Jf8AKxJT5LAPUKDH4dTHA67BlyZra0uNWv0IT4vEOOI5V+FxCqZiZjMhepP6SdQ+NRG89SjXShY/XKUkHzS/3xgDES1H+7qGV+/o8FixpfX1/BCPETtX/Mll+IgCc36v/dQ+sSzJ6hQlXQxGZz8SY6EI0WRoS1SCQ+3HrBmHw1wSBvV6M5am5t6QErMKhIs9fkw9S5hhJxVeI58I0qLrYLZChJex6ffWOg/hdjSDPlkULKT/ANqv/GKUmZXVxv8AOHvY/MgjFyxZKyU+av8A9NCZw06HYMlZFZfc2WWipYyQ6x0i7YqQFKEV7OMFoUk7PCMb2diauIf+GuPlyVYyViJkuWhRlzE94oJBOkhTaiB7qfhDbGdrMDLcf1KTWydS/wDtCoouNwBMxKhulST6agfUEeYiv46Rp0jc/Uxsjlqkc59OncmddyjOZM5zLnSyFGnjALcxcekUr8ThpmyahQ0KLvQHV/EUTCAOXZognKLnYA/f8iGufeqM+SHaiTEkO9D6xZPw5y+XOnzTO1d0iUVEJuS4CQLczcWvxqJdq2+X3xEHZfmk2QD3KylRYkgAkgPsQQWc1AcUMUtCUXjtLnkqWe8UlehQPdIfxLagLsxGq6g9AQCS0c1xKiRqNSak8zvBOLxa5qiuYtUxRupaiolv7jU9DAyntFtj4tNA0xdIZdncCJ04BVU7xurshitIV3Exjbwt84IyOSuQt1oUkniIqcvboZijctl5k5UiWPCKRCcZpUp/dA+Ln40EF4TEhYhT2jw5BStNrK67H5j0jl5YucaZ6LoZxxZlJjLDZi5vbfkLk8A8MZOLCklw6TRjuKAODxd2iqYCY7J9s/pAoOajZ4eS5oUsJQdQRVTbq/xHGy4qZ6eUFON0L897M+/hwWPtSwH807tyh92P/DjEOZk9XdAU0MFKPk7AdYKwqFCrRNm3bKfIlpCNBDnWTU1DAXtz5Rv6DrO+XpZN/B/weQ+0fs9Qby4vml+4kZ1MXLmj9d4tGR9hMMcOpeIlJJUSQ7pbYMocSIR9l82l4yb3ZATO92zHy4x0fGo7qUhKTYgPf0THWhFptnMyyjJJHIO3PYQYZImyye7JsTVL89xCCRlyJjAEild6x1vtzhu9wi0i7EtvSteFo5vliEpk6nqrdrdYJSaRnliXeqH2U5XLwqWGoknxK0AqNCw0EspuRpvHkVaZPmTFBPeLo7MS19uDxkVzyzsx6yMEowhr5f6KS94zRvFiRk/9pvUNEn/AibJpB+tFHnitTZgFGc/f1iLS3telyf2hhmuFVJmEEbAilWt99ID703b940Jpq0Q0Ms3OlPJqxiUm4J8xEyDyj1YJtSLaIa/10wC59foYhm4tagxLDlE39M9G6czEeY5TNkECahSNQdOoEOPOB7Ip8F0D6YPwU8kttC5KYNwOXzZh/LQpTbgFvWwgnRVXoZFbPVuf3935RPhcQUrSpPukKvuCG+P15Qfg+ys6Yj2dJ3BPns70+6QajsjNCWOmprfjwb79IyyyQWmwKaZfxIVMSlaVUUAoMdjUfOI8dLKhpV6wDlWNMhAQymSAHINvvzpBMzGBVQXEYfOjvwmpxTAhwN4pHaJS0zlagxFuBGxHGL1JSCtj1gfO8mRP063DGhHyPEPD4ySdsTli+xpHPk4c6iOBY+sDlekkF7m331qIcL/5ijzMPE9ikrS+tiplbXIc7fH4wz1Ix/qMfUR0ihzS7ff31EZKmaTUPx+/r8Ivf/pyk3megF+XONpf4ayyazFNyb7eL9fHwZexlBJf7+wfOLr+FeSjEY3UsOiSnX/vdkCvmW/thjJ/DWSHBWv1HqfDT4w57PYeVlq2BUUzKkqbytsGLf6jEeaMtIbjg+46NKlpWkkMRwHAXfcdIQZl2ck4gKSSA/Bixt/nyjSbmSVVQXSr9KlA+qXPygb/AIWlRKkzJqVcVNz4h1X3gZN6VG3HGO3dFGRLMpapaqKQopPUfbwYmYkjxJCw4dKg4Id2IiPtXh5kucJi2IV4dYsSLOCXSW25BoXysU8Ka+BqjLWzpcvsRhMTKSZKjJcAgJZSH5oWDv8ApIip55kWKwL0WpGy5SJTHyI1A+XrD7sdj/yGFFJUx6EuD6K+EM8fiu/QUlJNiGUAXFOKXq1IHPhxyjqKsf0vW5sc6lK4/j/05dOzPErIBExKTZQGo+enSHhjLyoCUoLUpRmMCVBiKPxNjW8FY/Hpwy9M1Kgq5Gmh5g2Lt8IX4fMZk+a0tBL0A3Dm52s3xjkuOVuox7aPS+vicKtOL544K1Jw0yXPCAhRXUDSW8VQC+1WMdymZuO4lJmkKnMkKA9orYPXg8VbLspWnWsaQSgaioe8HZJo7AF3htJ0qlSlKQNQDsPECQ9yatyjvQzXH3LZ4nN06jNqDtXoLz2YpaChIBuCHAA6qik4XsemXJUlUzWti4SfCnzJ8TRvmGdzZ8zShClIB9hIYE87UhdOxk4TAia6A1GrpDuWIMFjTk6RUoryAqyeZKXQ2JDvT1jIdYjP5CFaCTMaupjpHkzmMjS8FjYRjXuYBIzKWaGWd60pvaGeWETSEy5YWo0ADk7O7WYVrHN15pME3U5YGqHIFDUERf8As3naZRUZVl6fEOd9yzUjDPDXJggu6VAnbzsyvuhMMpSFy7vuncBqOL340jmkwgb9BH0WcYkYeYsr1nQohL6iSAWGmtXFo+eZ8gg+Li1bvGjp37aJlh2vRFLBNSWh92c7MzsYvTKFB7S1eynqePIVjfsp2Y/qZnjJTLFzueSf3js2U4OXIliXKSEpGw+Z4nnBZMyjpchYsDlt8AvZvsRh8GAQO8m7zVCv+0e4PjxMbdpOz0vEyiiYHBsdwdiDsYc97Gi1PGOTbdm6KSVeDmGC7GyZCmUgLIspdX8rfCLCjDhmApwEOcdhAqIcBhw5CrxTk5chxiorQmlzTKU+xuOUb4rP5cubo0LNj4eBswNxDTMsuDUEV3EzFISNCEqmJUAHA1aSFOxNSzMBztC5x7la5MvUQ+8g9WYypizLS9D8btThaB1q0uLNtCvKsYkrCUadaFOtQF01CgBxbajEmtKtcfP1afCQaAOwe7jnyioRfkHBNrngyTPqDw+UMp4CkuIUSpe9iLgwVhcRpUAfZNusMaNyZU8dhCJyhZ1f938x0Kf4aU4UD2HSvl8YSZtlR76UobKBPQF/gxhnLxq1LIHhS1WavwY1PyiptVbMmZUyCVPRrKu/lBO7rDswo1BeGGBnpnJ1JUdOynFq3A9mr0iuZplaZkxMxjpKgFEXZVfvzh7h8hSdIlDTJBEwnWWWoMzgglgzs4sIUlG9mByadB5whajK4EKSGttt90gKdlv9T+UkhMwOUmtxsaVdrio5xrjpakaySNCbOQxKrM7PUi71+DPA51Ll9yUy5ilkEKUSSAGqXZr2Ao3GKmn2OUHTrQ9TVplHwS5kqeqQTomBRSZZV4SoXCVOwPAfKLXh8/0pKZ7yyP1MPmQ55xz3NsZoxKZ6zdWpQ4kl38iX/mLUM6XNlOSEyyKOXJLBhpIAdyN+PSNacl9aNTUfvG3aIKmyykAqBsQCelg1+Z5biKzgcMWcwZh+1WLUDKUlKZbXcvXYMQBxqIBzHNAhLRHfAyLTV+CcZ0ZKzpLcW4i0PsF21D+IAv5c/m0c8SFTHPoKfX5fERPgMLMmEiUFLKQ6gkeJPF0mvmHEH20L70+fJ1DF57InS9K0A8izOLQJhsyQhJ7rSgbJHvWLfHnYRRymYmhSsHgUEH4iDcLgpngK/CkmlKkhgaC1Rvzgm23dApxiqsvn9UP6ZUws6nN6gWFN3Z40weM7sSEmxKrUNgQ48zFcn43whFPEQz7tX76iJcXP7oy9yC6khWopS1wdq0aKUKTZff3V4D15guXmUtSy8qaCkXou7EbUDQx7USCUlcplKBsX4Vp9OUUHPu1BXpKWCUK1B2Kjt+9ItHZbtQmYO5mmiqpJAL7M7PaIrjUi/NoRpxfeA94lCjYKA0lLGxoX4VjI37QZSMOvxBwqqSCzjgeBG4jI3LM60dSPTY3FNO/zKXiwrvFTCPCpVS1H4ww7N4psQlBI7tbu9vZJf1AiKbO71DBLJchxu1fI1eBcAkpmo8QQX9pQcC4ciMkLcWpHnoqmh/mmPQ47sKSx9tKmfqICkTE4tZBBmKAcq0l2G5bhxgDG4KesEpCFJFyhVOrGN+z86bg56Z1ARRiTUUcHrFKGjQ574Ld2e7PKB/Jmad9KqpP7RZJWPXKVonJKFbcDzBsYo2D7WhE1SkqJSVP7ISADUi+x5W4R0jCZ1JxUkBYStKh9twMImmn7jRCSa9pKjH6hG4nQlxmDXI8UsmZK/wDkn/7DneJJWPdLggjlCxiQ3UXgafJNxQjeIZWaAXgtR1uKBuvCAlJLkkpqPJAccFpL3FxFbzKfoXqHN24biHuFwoExRmJqBbka+f8AMKs2wKp8xSQ4LUJIShA6AE/J4VDqY2tGZ9RFqgCVjpQWCkaVEEvpALcSARzvAme4x5YKqAknclXBmdje7bRDjMOhEvUjES5lnlkAueAYkkuHrSkaJyLGLTrEiboLEflluDgM7cyGjbSktCG+5UhllP8AyUlDFYUElIrq1Oqo2KQlVeXozw0kTUE1YVoKgj6vtFfVNn4RCQlj4jpWpJYqDak1o4AIofeMM+zfaZPer/qEqQVK1ak+zYUZy1r7xShobhk4+1lmkYc4mUPdU1zRiOMLsxxS1+HSyv0pqWDNat3PnFml9zSYhafEKDZR4OKAs+8IJuaqw4XpUB3hNQCCSS+q+wLMaDnGLqMbku3wMzVNWQ4zEIw8lP8AVoJmK8SEKbUAzOUj2RQUuYByjMp0pKpqyhctdSkzE6geIAtcOOlor+YyJpcnULhzwJINedaw97NAqlrQoa5OpBmAg+ABTulVKMdJarFRtFQxatmBxRLj+0/fql93IU/i1JUynFNJDGtXpwhgc4UlIRMk6F6HDpF0/wBpskULwhRjVSMXNABSEKKEtVkpUqj3NGDwVnCZmKQJ6kJ0S0kjUQ+h3UoDevR2aNCir2huPGntlXm4A4jEF6S5bFRLtWwfmK82hx/xKWo92gFZHvkUHyZ+sIzJxC0lEoqTKUXsz+u1BttBmGlDCyi5JUa1NB/k7mNEkbV2yTuO/j+H4EmY4wIBs54Qjk4BU7UtatCAD4yKagHa4HDfeMnBc11WHE0B8zRucRTMOFMCSWFqt5MLfN/UoxoGXu0uAXB47SrSSCxZxY8w4eG4QFEKSrRMTZQLH1FY1w+UP+n4Qxw+UJA1LUEgbn+YuUl4K9OSVSRLKmOh5qlFdnJNhv6fSDFY4kKCtJ0igoGTZgSX4cXBhbiMchQ0oJKR7SgWpw512iOZjUqS2kHq5pwFC9a+UWroTPGoysKw4qC4WriNqHY0LCJZUwBR1BgaFgRdqKB5xDgZyApLhgGchGwoBUV2o+8GYiVLUl+9WKMEFClAb3JATfZ7QL5A7dAeYZBJmEGUQ5FQng1TWoPlA8jJChlpWoaTelOtfKDRo1BqKZ9WoDcmgBL7ebjrtjZ2svTmyTVuBFOvTeLtkprgYrzGQTpxE6/iIASNJszks9qvURkVjFYKZMU4FRdqmtt/rHsOU9bYHfkjpL6/MElh3ZnfiH/YRhwiT7RB4Ev9kxvpHEOTYU+X3SJSGHDiX+2gBhBLyxCainME161rHisulpYi+25ZuJ9PODRq3ps5u597nSJpMwEbvz26F/g0VbLpCheCo+l3DA8CK02etYzB4mbJJ7p6VKdqXh0UkkAgACgs7ceUaqwdHWks3G/QJG7cIl+GSq4N8B29KSy3B3BgtedoUSqUoAm6bA8xwMKp2Uy1M6VMfNh98oyT2bkkgAKclh7QfpC3GHI1ZZeQ4ZwXY0sWNKGoPmC8WHIM3SkjvFgAuQ5YBKR4iSaABxc8eEBSMikTVSkrSqidJWDpZKA3ie4FK3g2d2TkAqQ90BI1AlkJVqYh/eX4j0jHknCUUviBLJ3qmB9ou2cqZM0YXE6Vpbx+4oVdIoyqsTx2NDG2X45eIlqC1oMsg616BpZykhRQUlanAYXNASRZAjsvISpfepIWlWtMzUdBHtaVpFUht/LcRNPxZXKVL1HuwhQCvZeYQwWdIZyp6cC3OKlCMKUH839foIr4j8ZtLlTNSNEtKahQRLmTlML6iCmX0AoOLRMe1WMxk0pwqtK28INdQTUuo+8zmjdIpOA7OKlkL1h6F0kGotSLJ2YxPcYqUoKGrUBa4UCOXExqhjjHl2FXtsa4vHY2ZKIxAKJssFSSrSpE4C8qYg01t7K2c2LmpTSJkmb4ZslWGWf+onxS3P6panUkPug0D02jrUycVyypWkAO7h6AO+3yirY/HI7tS06VAFvCli56kRqWOKVpilPRQJ+MXhZS1SzpImJpUpUkCZtaqijgd9osOXYwYmV4UFUub7YBAXJW3tAGpB5C7bGEuZZiZpIAYeTjdwXofM3hj2SOnEIlq1d3OOgEAuHB0uoUqS161hWTeomjHJqN+AfFZdpCjMWiYApks6VaGJJI0sOjtdrQP2f7RmUqbKQ+malSEBSSRrJAfgzFR9NmjqE/sHIKtUt5fG9h6H4wqxP4dYcL7wL8QBD8HDFq0d/rEXTunYr1FXBScNJw84YgawvuwFFLkF9TKW4LFIfjcw8wOGEtKUJ8ISC3iPhN63oVF48//g8PIC9CleNOlQ1XS4LGvEAwmy/D6CpKQohSiEkKNCKkr4hgeUIzYniWmCnfBi8yWkkBEsKBLussG29n/EL8VKM2qw5sGokdbjcF6tSG2JVVWpytz4ub7233+cQrVTY8QAaeo4wcUluja5ykqbFErJ1C6lq3ZrCux3blE0zAgFtWljwSxtxb7eGqJL+Lwgmitw3390jeQsl0jwjfwgehF4Kyk2hNjMKtQclSgNgQliaUbVw2MCpyk++htxq1K9CafCLJKkMaNQuXYgAblwfsWrEGJCi5lpBBJoQkKFCXKdh5RaYbySqkxSjAigUTpNwEgPy6RKqSAAb7mlByAb94JX7LrZJsDU6j8CeLWidSQQGdJZnHENwFKbE/uJYttydsEloYuJbcxbz58jG4k3BdP+lTW24/e0eKw2zhQPENub1LP9drxk7DAj2iP7WIKfUMRs8Qqj2ZhdIGlVN3ex2cCxfi9RGy1tUkBKQGKVPXioG21Hb6jrltt68eLW415+viAzlJJ4gcCGLtenEViFEvezUMQQAX9lSQWexSDxG8ZAkjFMpjz00eldxdoyLIKUlI8Op2N2o/I7wXLxaA9hS5P813gZCCpXsMecE4fD1tbgINi0epzEKYB/T7aC5CQok6KWKi4HIEEM5b4REiSxdj5/dYlXKoxNKPwc70ECGiTDAOyxS5ArSwvtDDFkaNbgAGrh/lej0gBEoAMnwgC5dt77/y0eIxOg+26TdJQFAnmCD+8IcZOdrgFp3ZKJwBsCBfVcA9Oe1BE2CxqTO1kpUXdLDSLFvCKBuUaYGbKWXXKCQliSlRSKvsSbdYix3aCVI7xKEF1AMUM3PUo15XgpJyTigm9D2RnTEqHd+Lw1NzzH+IOl4tEwtNUJalgBKixc1NHO4FKcYpUtRWgEBj09G2LcoYzMQVyg6EJKGbQ6TpArrKi6javWM66VeWDGJvmePSoqSkKop/DpWFM1S1+QBYADeAcdOPdJUEKUCSA4CQClgXJZzUU571jJ47xglSi42p6cdwDESUE6gW0igS7W4tct6w5YYpFtIHw+bLSoEooPdZ9urG/DeGBxKJ8+XMTqlkzEAo0AABwNQYs44mPMJKSKPpBuVOBXkTsG3iQymqeRT4R8xb+LQfak9E7TrWHy+dLw81E9ctb6tKgkp8JT74csQXdqRTc4wc1OGCJIlKUV6j42GjTfiatSMw3bqcE6FaJiXIJUCVaTxOrxXZzCnMM5KqolplHcpF7hjwG7fGNPdGqE+k+CqzMWZayhTlQLq02D9a7wdk2a6Z8telmWgvuAFC+wpwiJGVKUVkkMpySzqaocOaf4guXhChOuWk6H0954qln08z1hba8DYp1R2rUoykkqLhSg6VEerGsVTPs6UlxLVMU1CSqgd2uHNRFhnZWnGYeUnVOkO0wLlK0uVJ3NaEGx3hHjuxJSG7+cW3NSW47Vg5wm3cWZK3d/Ip03MlEK71S6P7xZhyel7VgfD9pJSFKCBqTsW3bbrBHafs8mTJUolalUCHPvkgClH3PlFVVlyyzEhxV+O7QueL+5jobbYfjM4UuapSfCkksDXybY/UwThM2trAct4g2xsQQXsIAkIWhWlSSS76iAfUjaCBJFiC5cgl25UO37xWuB6sYKxpNQ7Mz6Xu4J5PBWHkqLaU3d2I90bM42gTCpSCk6UlXP4NxaGCczIB0lFh7SQo82oGB/eBf4BniJgIdiWuom9RdxXf4RtNnU06dQq1W5OGD22iKdjVzNRmErPCjFrMLAQKidqLBDV3JPrXnFUQn0FnIOp2f5Hl0/iPJs9SRpCiA7kDfcO7ve5jfCziCAUgj9KiwJoLj1pEGIdUxgnShzQlTg8jwd7tflFkPNQVXgNuHqAb8IimOfZFP9TB/ukFScDq1BCSojYFyNyR+ob8+FIgVKIJ0p1cS1hbextRjEKIETDqZZCQRSpPGrtSNJSjqPqC4+Nt4lnS3X4QOjjnvv1iNcvTRIalmHw6c/KCKN5DVEwq1Cnh03fmoPTgYyNFkEPp3pSh58j+8exCAMvwJC7kkljGS3USnz+sZGQTAJ3JQVBgAQGb4u/KCcGgLWpJ2QpT80pJ+kZGRTCBZkx0p53v6RviRpS4Faty/ePIyIQLwsv8sUS5ck6bt8hC2bgEFgUhzUlqluPrGRkUixli86my5aUJVRDBNBQel+cD4DErXqJIY3TpFd6ttW0ZGRdKir2bJTVI/WTXhR6RNJwpdtTJCXYCvq/K8ZGQLLCJWFGpIc1INKR5MQSAHYKbao84yMivIXghxMkEOnwqcgkOXYczSIMGklCQSD4qlr3PGMjIsHyM1YYaRZqpoGo77XvAkyS1HoTUdHEZGRSLZJhs4xGnu0YibLQKpSlVAUlxfZx7NjvFgxva3FmUlQXLcgO8oH5ENGRkH3NAdqfgrGNxczEFKpqnKXKWAAFeAZ+piLu6CrOWt0/eMjIjbfJaSXARjUaClIberQPNxCltqLgJFCNg4AHBgI9jIpFsnkTHSQbJApx2jfEygqqRppTdi9/jGRkA+QlwBTiZaVEVahB3f5QOnMlBIJD0ts1oyMhi4AfIZKzAqlggBJG4uzGhO7QQuaVBLm4PwLfGMjIqi0yHEYfSdTvXfgdnFhSN5ajpUSokCwJdtqE1347RkZEIDqxikpDN9+fONpQ1B6BuX7xkZFlEKFEOXflGRkZF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45" y="2696795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18818</TotalTime>
  <Words>729</Words>
  <Application>Microsoft Office PowerPoint</Application>
  <PresentationFormat>On-screen Show (4:3)</PresentationFormat>
  <Paragraphs>152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 Literacy Ambassadors: Service Learning and Social Justice in L2 Classrooms  </vt:lpstr>
      <vt:lpstr>PowerPoint Presentation</vt:lpstr>
      <vt:lpstr>Reflection: What is Service Learning?</vt:lpstr>
      <vt:lpstr>Synergy, Holism, and Diversity within Eco-social Organizations</vt:lpstr>
      <vt:lpstr>John Dewey (1859-1952) The School and Society (1915)  </vt:lpstr>
      <vt:lpstr>Paolo Freire (2000)  </vt:lpstr>
      <vt:lpstr>Service learning scholars: findings</vt:lpstr>
      <vt:lpstr>Service learning scholars: findings</vt:lpstr>
      <vt:lpstr>Ethnography, Participatory Action Research and International Service Learning Education  </vt:lpstr>
      <vt:lpstr>Indigenous Leaning Communities </vt:lpstr>
      <vt:lpstr>Literacy Ambassador Service Learning Model </vt:lpstr>
      <vt:lpstr>Reflection</vt:lpstr>
      <vt:lpstr>Discussion: Would ESOL service learning be possible or valuable for your classroom? </vt:lpstr>
      <vt:lpstr>    Anzaldúa, G. (1999). Borderlands = La frontera. San Francisco: Aunt Lute Books.  Barney, Steve T, Kirk, Rachel, &amp; Fife, Boyd. (2011). Interdisciplinary international service learning: The story of     our success. In R. L. Miller, E. Amsel, B. M. Kowalewski, B. C. Beins, K. D. Keith, &amp; B. F. Peden (Eds.), Promoting Student Engagement. Volume 1: Programs, Techniques and Opportunities (Vol. 1, pp. 73–81). Society for the Teaching of Psychology. Retrieved from  http://teachpsych.org/ebooks/pse2011/vol1/volume1.pdf  Barrios de Chungara, D., &amp; Viezzer, M. (1978). Let me speak! : Testimony of Domitila, a woman of the Bolivian mines. New York: Monthly Review Press.  Capra, F. (1996). The web of life : a new scientific understanding of living systems. New York: Anchor Books.  Dewey, J. (1990). The school and society ; and, The child and the curriculum. Chicago: University of Chicago Press.  Freire, P. (2001). Pedagogy of the oppressed. New York: Continuum.  Guenther, C., &amp; Miller, R. L. (2011). Factors that promote engagement. In R. L. Miller, E. Amsel, B. M. Kowalewski, B. C. Beins, K. D. Keith, &amp; B. F. Peden (Eds.), Promoting Student Engagement. Volume 1: Programs, Techniques and Opportunities (pp. 10–17). Society for the Teaching of Psychology. Retrieved from http://teachpsych.org/ebooks/pse2011/vol1/volume1.pdf  Menchú, R. (1984). I, Rigoberta Menchú: an Indian woman in Guatemala. London: Verso.  Miller, R. L., &amp; Butler, Jeanne M. (2011). Outcomes associated with student engagement. In R. L. Miller, E. Amsel, B. M. Kowalewski, B. C. Beins, K. D. Keith, &amp; B. F. Peden (Eds.), Promoting Student Engagement. Volume 1: Programs, Techniques and Opportunities (Vol. 1, pp. 18–23). Society for the Teaching of  Psychology. Retrieved from http://teachpsych.org/ebooks/pse2011/vol1/volume1.pdf   Smuts, J. C. (2006). Holism and evolution. [Whitefish, Mont.]: Kessinger Pub.  Wilson, E. O. (1992). The diversity of life. New York: W.W. Norton.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Gary Dulude</dc:creator>
  <cp:lastModifiedBy>Rachael</cp:lastModifiedBy>
  <cp:revision>123</cp:revision>
  <dcterms:created xsi:type="dcterms:W3CDTF">2012-09-27T19:44:24Z</dcterms:created>
  <dcterms:modified xsi:type="dcterms:W3CDTF">2013-10-11T22:21:11Z</dcterms:modified>
</cp:coreProperties>
</file>