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41"/>
  </p:notesMasterIdLst>
  <p:sldIdLst>
    <p:sldId id="256" r:id="rId2"/>
    <p:sldId id="257" r:id="rId3"/>
    <p:sldId id="279" r:id="rId4"/>
    <p:sldId id="280" r:id="rId5"/>
    <p:sldId id="260" r:id="rId6"/>
    <p:sldId id="261" r:id="rId7"/>
    <p:sldId id="262" r:id="rId8"/>
    <p:sldId id="304" r:id="rId9"/>
    <p:sldId id="303" r:id="rId10"/>
    <p:sldId id="305" r:id="rId11"/>
    <p:sldId id="306" r:id="rId12"/>
    <p:sldId id="296" r:id="rId13"/>
    <p:sldId id="264" r:id="rId14"/>
    <p:sldId id="297" r:id="rId15"/>
    <p:sldId id="307" r:id="rId16"/>
    <p:sldId id="298" r:id="rId17"/>
    <p:sldId id="299" r:id="rId18"/>
    <p:sldId id="300" r:id="rId19"/>
    <p:sldId id="301" r:id="rId20"/>
    <p:sldId id="266" r:id="rId21"/>
    <p:sldId id="302" r:id="rId22"/>
    <p:sldId id="281" r:id="rId23"/>
    <p:sldId id="282" r:id="rId24"/>
    <p:sldId id="283" r:id="rId25"/>
    <p:sldId id="284" r:id="rId26"/>
    <p:sldId id="285" r:id="rId27"/>
    <p:sldId id="286" r:id="rId28"/>
    <p:sldId id="288" r:id="rId29"/>
    <p:sldId id="289" r:id="rId30"/>
    <p:sldId id="290" r:id="rId31"/>
    <p:sldId id="291" r:id="rId32"/>
    <p:sldId id="287" r:id="rId33"/>
    <p:sldId id="292" r:id="rId34"/>
    <p:sldId id="293" r:id="rId35"/>
    <p:sldId id="294" r:id="rId36"/>
    <p:sldId id="295" r:id="rId37"/>
    <p:sldId id="274" r:id="rId38"/>
    <p:sldId id="276" r:id="rId39"/>
    <p:sldId id="277" r:id="rId40"/>
  </p:sldIdLst>
  <p:sldSz cx="9144000" cy="6858000" type="screen4x3"/>
  <p:notesSz cx="6858000" cy="923925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Dod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00"/>
    <a:srgbClr val="6997BA"/>
    <a:srgbClr val="883C8A"/>
    <a:srgbClr val="883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25" autoAdjust="0"/>
  </p:normalViewPr>
  <p:slideViewPr>
    <p:cSldViewPr>
      <p:cViewPr>
        <p:scale>
          <a:sx n="48" d="100"/>
          <a:sy n="48" d="100"/>
        </p:scale>
        <p:origin x="-5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F0012-25F7-4930-BF04-934156D649BC}" type="doc">
      <dgm:prSet loTypeId="urn:microsoft.com/office/officeart/2005/8/layout/hList7" loCatId="process" qsTypeId="urn:microsoft.com/office/officeart/2005/8/quickstyle/simple1" qsCatId="simple" csTypeId="urn:microsoft.com/office/officeart/2005/8/colors/colorful5" csCatId="colorful" phldr="1"/>
      <dgm:spPr/>
    </dgm:pt>
    <dgm:pt modelId="{BDBC64EF-9478-4976-89FD-A7D6DC114FF0}">
      <dgm:prSet phldrT="[Text]" custT="1"/>
      <dgm:spPr/>
      <dgm:t>
        <a:bodyPr/>
        <a:lstStyle/>
        <a:p>
          <a:r>
            <a:rPr lang="en-US" sz="3200" b="1" smtClean="0"/>
            <a:t>Everyday</a:t>
          </a:r>
        </a:p>
        <a:p>
          <a:r>
            <a:rPr lang="en-US" sz="3200" b="1" smtClean="0"/>
            <a:t> Anecdotes</a:t>
          </a:r>
          <a:endParaRPr lang="en-US" sz="3200" b="1" dirty="0"/>
        </a:p>
      </dgm:t>
    </dgm:pt>
    <dgm:pt modelId="{ED7BEB95-E649-49BF-9467-BF9B9FA49D0D}" type="sibTrans" cxnId="{10CFCC75-8786-4D81-BC43-C4A159AD0BDB}">
      <dgm:prSet/>
      <dgm:spPr/>
      <dgm:t>
        <a:bodyPr/>
        <a:lstStyle/>
        <a:p>
          <a:endParaRPr lang="en-US"/>
        </a:p>
      </dgm:t>
    </dgm:pt>
    <dgm:pt modelId="{45E7F966-3FE3-4A50-80C9-3BD2B4A5F2BC}" type="parTrans" cxnId="{10CFCC75-8786-4D81-BC43-C4A159AD0BDB}">
      <dgm:prSet/>
      <dgm:spPr/>
      <dgm:t>
        <a:bodyPr/>
        <a:lstStyle/>
        <a:p>
          <a:endParaRPr lang="en-US"/>
        </a:p>
      </dgm:t>
    </dgm:pt>
    <dgm:pt modelId="{25DE49E7-2974-48BC-B151-5093EA208453}">
      <dgm:prSet phldrT="[Text]" custT="1"/>
      <dgm:spPr/>
      <dgm:t>
        <a:bodyPr/>
        <a:lstStyle/>
        <a:p>
          <a:r>
            <a:rPr lang="en-US" sz="3200" b="1" smtClean="0"/>
            <a:t>Life</a:t>
          </a:r>
        </a:p>
        <a:p>
          <a:r>
            <a:rPr lang="en-US" sz="3200" b="1" smtClean="0"/>
            <a:t>Histories</a:t>
          </a:r>
          <a:endParaRPr lang="en-US" sz="3200" b="1" dirty="0"/>
        </a:p>
      </dgm:t>
    </dgm:pt>
    <dgm:pt modelId="{3ED2C764-8C78-4A11-B147-B2711B5C2B9B}" type="sibTrans" cxnId="{514E7D4C-2901-4724-9633-0C05BD6AB683}">
      <dgm:prSet/>
      <dgm:spPr/>
      <dgm:t>
        <a:bodyPr/>
        <a:lstStyle/>
        <a:p>
          <a:endParaRPr lang="en-US"/>
        </a:p>
      </dgm:t>
    </dgm:pt>
    <dgm:pt modelId="{568850BD-D859-409F-9EF0-E764AC3C2AA2}" type="parTrans" cxnId="{514E7D4C-2901-4724-9633-0C05BD6AB683}">
      <dgm:prSet/>
      <dgm:spPr/>
      <dgm:t>
        <a:bodyPr/>
        <a:lstStyle/>
        <a:p>
          <a:endParaRPr lang="en-US"/>
        </a:p>
      </dgm:t>
    </dgm:pt>
    <dgm:pt modelId="{CA22061A-909F-4517-A9BB-B202BA9264E7}" type="pres">
      <dgm:prSet presAssocID="{D14F0012-25F7-4930-BF04-934156D649BC}" presName="Name0" presStyleCnt="0">
        <dgm:presLayoutVars>
          <dgm:dir/>
          <dgm:resizeHandles val="exact"/>
        </dgm:presLayoutVars>
      </dgm:prSet>
      <dgm:spPr/>
    </dgm:pt>
    <dgm:pt modelId="{768C8F58-224D-462F-8984-56756ABC14CC}" type="pres">
      <dgm:prSet presAssocID="{D14F0012-25F7-4930-BF04-934156D649BC}" presName="fgShape" presStyleLbl="fgShp" presStyleIdx="0" presStyleCnt="1"/>
      <dgm:spPr>
        <a:solidFill>
          <a:srgbClr val="FFC800"/>
        </a:solidFill>
      </dgm:spPr>
    </dgm:pt>
    <dgm:pt modelId="{E2DA74BB-A861-4446-B6C3-5F521C6C7CD7}" type="pres">
      <dgm:prSet presAssocID="{D14F0012-25F7-4930-BF04-934156D649BC}" presName="linComp" presStyleCnt="0"/>
      <dgm:spPr/>
    </dgm:pt>
    <dgm:pt modelId="{6206983D-3F49-48CB-A279-CF2F01D89C2F}" type="pres">
      <dgm:prSet presAssocID="{BDBC64EF-9478-4976-89FD-A7D6DC114FF0}" presName="compNode" presStyleCnt="0"/>
      <dgm:spPr/>
    </dgm:pt>
    <dgm:pt modelId="{FBD6457D-2DF9-470F-9653-02735252BC88}" type="pres">
      <dgm:prSet presAssocID="{BDBC64EF-9478-4976-89FD-A7D6DC114FF0}" presName="bkgdShape" presStyleLbl="node1" presStyleIdx="0" presStyleCnt="2" custScaleX="92174" custScaleY="52206"/>
      <dgm:spPr/>
      <dgm:t>
        <a:bodyPr/>
        <a:lstStyle/>
        <a:p>
          <a:endParaRPr lang="en-US"/>
        </a:p>
      </dgm:t>
    </dgm:pt>
    <dgm:pt modelId="{4C3CDD7D-71DA-4F50-B481-6E5B74E06F34}" type="pres">
      <dgm:prSet presAssocID="{BDBC64EF-9478-4976-89FD-A7D6DC114FF0}" presName="nodeTx" presStyleLbl="node1" presStyleIdx="0" presStyleCnt="2">
        <dgm:presLayoutVars>
          <dgm:bulletEnabled val="1"/>
        </dgm:presLayoutVars>
      </dgm:prSet>
      <dgm:spPr/>
      <dgm:t>
        <a:bodyPr/>
        <a:lstStyle/>
        <a:p>
          <a:endParaRPr lang="en-US"/>
        </a:p>
      </dgm:t>
    </dgm:pt>
    <dgm:pt modelId="{98116E12-752C-4C78-B9D8-BCC39273A590}" type="pres">
      <dgm:prSet presAssocID="{BDBC64EF-9478-4976-89FD-A7D6DC114FF0}" presName="invisiNode" presStyleLbl="node1" presStyleIdx="0" presStyleCnt="2"/>
      <dgm:spPr/>
    </dgm:pt>
    <dgm:pt modelId="{E14A7B37-AF69-435E-90FD-D37C33A9868E}" type="pres">
      <dgm:prSet presAssocID="{BDBC64EF-9478-4976-89FD-A7D6DC114FF0}" presName="imagNode" presStyleLbl="fgImgPlace1" presStyleIdx="0" presStyleCnt="2" custFlipVert="1" custFlipHor="1" custScaleX="13155" custScaleY="8069" custLinFactY="62238" custLinFactNeighborX="1206" custLinFactNeighborY="100000"/>
      <dgm:spPr/>
    </dgm:pt>
    <dgm:pt modelId="{6F9E6C7F-1B03-4F1B-BB32-A1BB41C46025}" type="pres">
      <dgm:prSet presAssocID="{ED7BEB95-E649-49BF-9467-BF9B9FA49D0D}" presName="sibTrans" presStyleLbl="sibTrans2D1" presStyleIdx="0" presStyleCnt="0"/>
      <dgm:spPr/>
      <dgm:t>
        <a:bodyPr/>
        <a:lstStyle/>
        <a:p>
          <a:endParaRPr lang="en-US"/>
        </a:p>
      </dgm:t>
    </dgm:pt>
    <dgm:pt modelId="{ABA733E8-3141-47D9-9427-7E83FACDCC95}" type="pres">
      <dgm:prSet presAssocID="{25DE49E7-2974-48BC-B151-5093EA208453}" presName="compNode" presStyleCnt="0"/>
      <dgm:spPr/>
    </dgm:pt>
    <dgm:pt modelId="{2199C77A-1A9C-42C2-9B14-CBB4F1337F22}" type="pres">
      <dgm:prSet presAssocID="{25DE49E7-2974-48BC-B151-5093EA208453}" presName="bkgdShape" presStyleLbl="node1" presStyleIdx="1" presStyleCnt="2" custScaleX="94572" custScaleY="51822"/>
      <dgm:spPr/>
      <dgm:t>
        <a:bodyPr/>
        <a:lstStyle/>
        <a:p>
          <a:endParaRPr lang="en-US"/>
        </a:p>
      </dgm:t>
    </dgm:pt>
    <dgm:pt modelId="{204EF830-7D45-4BBD-87C4-74D5A9A1A07C}" type="pres">
      <dgm:prSet presAssocID="{25DE49E7-2974-48BC-B151-5093EA208453}" presName="nodeTx" presStyleLbl="node1" presStyleIdx="1" presStyleCnt="2">
        <dgm:presLayoutVars>
          <dgm:bulletEnabled val="1"/>
        </dgm:presLayoutVars>
      </dgm:prSet>
      <dgm:spPr/>
      <dgm:t>
        <a:bodyPr/>
        <a:lstStyle/>
        <a:p>
          <a:endParaRPr lang="en-US"/>
        </a:p>
      </dgm:t>
    </dgm:pt>
    <dgm:pt modelId="{9321D12A-F67C-417F-A0E7-67F218BE0311}" type="pres">
      <dgm:prSet presAssocID="{25DE49E7-2974-48BC-B151-5093EA208453}" presName="invisiNode" presStyleLbl="node1" presStyleIdx="1" presStyleCnt="2"/>
      <dgm:spPr/>
    </dgm:pt>
    <dgm:pt modelId="{C5403605-3A4B-41ED-8B7C-9E6E7F02DD9A}" type="pres">
      <dgm:prSet presAssocID="{25DE49E7-2974-48BC-B151-5093EA208453}" presName="imagNode" presStyleLbl="fgImgPlace1" presStyleIdx="1" presStyleCnt="2" custScaleX="12989" custScaleY="20067" custLinFactY="61550" custLinFactNeighborX="13918" custLinFactNeighborY="100000"/>
      <dgm:spPr/>
    </dgm:pt>
  </dgm:ptLst>
  <dgm:cxnLst>
    <dgm:cxn modelId="{514E7D4C-2901-4724-9633-0C05BD6AB683}" srcId="{D14F0012-25F7-4930-BF04-934156D649BC}" destId="{25DE49E7-2974-48BC-B151-5093EA208453}" srcOrd="1" destOrd="0" parTransId="{568850BD-D859-409F-9EF0-E764AC3C2AA2}" sibTransId="{3ED2C764-8C78-4A11-B147-B2711B5C2B9B}"/>
    <dgm:cxn modelId="{1566437B-EAA5-4FA8-A566-22B10E5E7642}" type="presOf" srcId="{D14F0012-25F7-4930-BF04-934156D649BC}" destId="{CA22061A-909F-4517-A9BB-B202BA9264E7}" srcOrd="0" destOrd="0" presId="urn:microsoft.com/office/officeart/2005/8/layout/hList7"/>
    <dgm:cxn modelId="{A347D98C-DEFF-4A1B-8578-43499EDD0C37}" type="presOf" srcId="{25DE49E7-2974-48BC-B151-5093EA208453}" destId="{204EF830-7D45-4BBD-87C4-74D5A9A1A07C}" srcOrd="1" destOrd="0" presId="urn:microsoft.com/office/officeart/2005/8/layout/hList7"/>
    <dgm:cxn modelId="{10CFCC75-8786-4D81-BC43-C4A159AD0BDB}" srcId="{D14F0012-25F7-4930-BF04-934156D649BC}" destId="{BDBC64EF-9478-4976-89FD-A7D6DC114FF0}" srcOrd="0" destOrd="0" parTransId="{45E7F966-3FE3-4A50-80C9-3BD2B4A5F2BC}" sibTransId="{ED7BEB95-E649-49BF-9467-BF9B9FA49D0D}"/>
    <dgm:cxn modelId="{7A3587F9-1E6A-49C4-BA00-2460AC570E4C}" type="presOf" srcId="{BDBC64EF-9478-4976-89FD-A7D6DC114FF0}" destId="{FBD6457D-2DF9-470F-9653-02735252BC88}" srcOrd="0" destOrd="0" presId="urn:microsoft.com/office/officeart/2005/8/layout/hList7"/>
    <dgm:cxn modelId="{9A4EA5FA-BD75-4607-952F-7ED623472E5E}" type="presOf" srcId="{25DE49E7-2974-48BC-B151-5093EA208453}" destId="{2199C77A-1A9C-42C2-9B14-CBB4F1337F22}" srcOrd="0" destOrd="0" presId="urn:microsoft.com/office/officeart/2005/8/layout/hList7"/>
    <dgm:cxn modelId="{7AB8E583-FEA9-4500-A1B2-EEE54B4FD421}" type="presOf" srcId="{ED7BEB95-E649-49BF-9467-BF9B9FA49D0D}" destId="{6F9E6C7F-1B03-4F1B-BB32-A1BB41C46025}" srcOrd="0" destOrd="0" presId="urn:microsoft.com/office/officeart/2005/8/layout/hList7"/>
    <dgm:cxn modelId="{D133EBD4-479E-4641-8E19-551AEB70AA8E}" type="presOf" srcId="{BDBC64EF-9478-4976-89FD-A7D6DC114FF0}" destId="{4C3CDD7D-71DA-4F50-B481-6E5B74E06F34}" srcOrd="1" destOrd="0" presId="urn:microsoft.com/office/officeart/2005/8/layout/hList7"/>
    <dgm:cxn modelId="{360549A7-45AC-44FE-AC1D-D4F9A1B82FBC}" type="presParOf" srcId="{CA22061A-909F-4517-A9BB-B202BA9264E7}" destId="{768C8F58-224D-462F-8984-56756ABC14CC}" srcOrd="0" destOrd="0" presId="urn:microsoft.com/office/officeart/2005/8/layout/hList7"/>
    <dgm:cxn modelId="{BEA2FF59-352B-4EDD-862C-21C9596E4570}" type="presParOf" srcId="{CA22061A-909F-4517-A9BB-B202BA9264E7}" destId="{E2DA74BB-A861-4446-B6C3-5F521C6C7CD7}" srcOrd="1" destOrd="0" presId="urn:microsoft.com/office/officeart/2005/8/layout/hList7"/>
    <dgm:cxn modelId="{383A5527-A33E-4118-8A2D-4A512CFA9F69}" type="presParOf" srcId="{E2DA74BB-A861-4446-B6C3-5F521C6C7CD7}" destId="{6206983D-3F49-48CB-A279-CF2F01D89C2F}" srcOrd="0" destOrd="0" presId="urn:microsoft.com/office/officeart/2005/8/layout/hList7"/>
    <dgm:cxn modelId="{D3942C97-547C-4FFB-AD36-3CA2B4CE3D1A}" type="presParOf" srcId="{6206983D-3F49-48CB-A279-CF2F01D89C2F}" destId="{FBD6457D-2DF9-470F-9653-02735252BC88}" srcOrd="0" destOrd="0" presId="urn:microsoft.com/office/officeart/2005/8/layout/hList7"/>
    <dgm:cxn modelId="{42EB4605-E6A0-4D74-B56F-2C95E92548FC}" type="presParOf" srcId="{6206983D-3F49-48CB-A279-CF2F01D89C2F}" destId="{4C3CDD7D-71DA-4F50-B481-6E5B74E06F34}" srcOrd="1" destOrd="0" presId="urn:microsoft.com/office/officeart/2005/8/layout/hList7"/>
    <dgm:cxn modelId="{5DDA92EE-D677-430C-B0C2-8D29A950B40B}" type="presParOf" srcId="{6206983D-3F49-48CB-A279-CF2F01D89C2F}" destId="{98116E12-752C-4C78-B9D8-BCC39273A590}" srcOrd="2" destOrd="0" presId="urn:microsoft.com/office/officeart/2005/8/layout/hList7"/>
    <dgm:cxn modelId="{A3E9F427-328B-4DF4-A487-E9A2C801EC61}" type="presParOf" srcId="{6206983D-3F49-48CB-A279-CF2F01D89C2F}" destId="{E14A7B37-AF69-435E-90FD-D37C33A9868E}" srcOrd="3" destOrd="0" presId="urn:microsoft.com/office/officeart/2005/8/layout/hList7"/>
    <dgm:cxn modelId="{DAE4F3A3-B034-4565-A5B1-F8D7A8997CB3}" type="presParOf" srcId="{E2DA74BB-A861-4446-B6C3-5F521C6C7CD7}" destId="{6F9E6C7F-1B03-4F1B-BB32-A1BB41C46025}" srcOrd="1" destOrd="0" presId="urn:microsoft.com/office/officeart/2005/8/layout/hList7"/>
    <dgm:cxn modelId="{FB07118B-2BA2-44D0-B272-8129E1212EE8}" type="presParOf" srcId="{E2DA74BB-A861-4446-B6C3-5F521C6C7CD7}" destId="{ABA733E8-3141-47D9-9427-7E83FACDCC95}" srcOrd="2" destOrd="0" presId="urn:microsoft.com/office/officeart/2005/8/layout/hList7"/>
    <dgm:cxn modelId="{64A6A813-E82A-4863-9C12-015C2CAF0047}" type="presParOf" srcId="{ABA733E8-3141-47D9-9427-7E83FACDCC95}" destId="{2199C77A-1A9C-42C2-9B14-CBB4F1337F22}" srcOrd="0" destOrd="0" presId="urn:microsoft.com/office/officeart/2005/8/layout/hList7"/>
    <dgm:cxn modelId="{0E612692-9CC7-437F-B6CF-D8B94DF11E5A}" type="presParOf" srcId="{ABA733E8-3141-47D9-9427-7E83FACDCC95}" destId="{204EF830-7D45-4BBD-87C4-74D5A9A1A07C}" srcOrd="1" destOrd="0" presId="urn:microsoft.com/office/officeart/2005/8/layout/hList7"/>
    <dgm:cxn modelId="{AE2E7907-6356-4904-92A3-3BBB414DE9C7}" type="presParOf" srcId="{ABA733E8-3141-47D9-9427-7E83FACDCC95}" destId="{9321D12A-F67C-417F-A0E7-67F218BE0311}" srcOrd="2" destOrd="0" presId="urn:microsoft.com/office/officeart/2005/8/layout/hList7"/>
    <dgm:cxn modelId="{50944C10-2ED3-4DBF-9F05-48929A14B759}" type="presParOf" srcId="{ABA733E8-3141-47D9-9427-7E83FACDCC95}" destId="{C5403605-3A4B-41ED-8B7C-9E6E7F02DD9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F0012-25F7-4930-BF04-934156D649BC}" type="doc">
      <dgm:prSet loTypeId="urn:microsoft.com/office/officeart/2005/8/layout/hList7" loCatId="process" qsTypeId="urn:microsoft.com/office/officeart/2005/8/quickstyle/simple1" qsCatId="simple" csTypeId="urn:microsoft.com/office/officeart/2005/8/colors/colorful5" csCatId="colorful" phldr="1"/>
      <dgm:spPr/>
    </dgm:pt>
    <dgm:pt modelId="{BDBC64EF-9478-4976-89FD-A7D6DC114FF0}">
      <dgm:prSet phldrT="[Text]" custT="1"/>
      <dgm:spPr/>
      <dgm:t>
        <a:bodyPr/>
        <a:lstStyle/>
        <a:p>
          <a:r>
            <a:rPr lang="en-US" sz="3200" b="1" dirty="0" smtClean="0"/>
            <a:t>Descriptive</a:t>
          </a:r>
          <a:endParaRPr lang="en-US" sz="3200" b="1" dirty="0"/>
        </a:p>
      </dgm:t>
    </dgm:pt>
    <dgm:pt modelId="{45E7F966-3FE3-4A50-80C9-3BD2B4A5F2BC}" type="parTrans" cxnId="{10CFCC75-8786-4D81-BC43-C4A159AD0BDB}">
      <dgm:prSet/>
      <dgm:spPr/>
      <dgm:t>
        <a:bodyPr/>
        <a:lstStyle/>
        <a:p>
          <a:endParaRPr lang="en-US"/>
        </a:p>
      </dgm:t>
    </dgm:pt>
    <dgm:pt modelId="{ED7BEB95-E649-49BF-9467-BF9B9FA49D0D}" type="sibTrans" cxnId="{10CFCC75-8786-4D81-BC43-C4A159AD0BDB}">
      <dgm:prSet/>
      <dgm:spPr/>
      <dgm:t>
        <a:bodyPr/>
        <a:lstStyle/>
        <a:p>
          <a:endParaRPr lang="en-US"/>
        </a:p>
      </dgm:t>
    </dgm:pt>
    <dgm:pt modelId="{8D9B7FE5-63B0-4330-9CF5-3A0F5BF06177}">
      <dgm:prSet phldrT="[Text]"/>
      <dgm:spPr/>
      <dgm:t>
        <a:bodyPr/>
        <a:lstStyle/>
        <a:p>
          <a:r>
            <a:rPr lang="en-US" b="1" dirty="0" smtClean="0"/>
            <a:t>Personal</a:t>
          </a:r>
          <a:endParaRPr lang="en-US" b="1" dirty="0"/>
        </a:p>
      </dgm:t>
    </dgm:pt>
    <dgm:pt modelId="{EA094C7E-8742-4B3E-B339-FB7E11FD1369}" type="sibTrans" cxnId="{7FDCEF6E-E08C-4CE4-B254-FA539C5A5D25}">
      <dgm:prSet/>
      <dgm:spPr/>
      <dgm:t>
        <a:bodyPr/>
        <a:lstStyle/>
        <a:p>
          <a:endParaRPr lang="en-US"/>
        </a:p>
      </dgm:t>
    </dgm:pt>
    <dgm:pt modelId="{749E456A-1B62-43CB-8C9B-C2571686F32D}" type="parTrans" cxnId="{7FDCEF6E-E08C-4CE4-B254-FA539C5A5D25}">
      <dgm:prSet/>
      <dgm:spPr/>
      <dgm:t>
        <a:bodyPr/>
        <a:lstStyle/>
        <a:p>
          <a:endParaRPr lang="en-US"/>
        </a:p>
      </dgm:t>
    </dgm:pt>
    <dgm:pt modelId="{CA22061A-909F-4517-A9BB-B202BA9264E7}" type="pres">
      <dgm:prSet presAssocID="{D14F0012-25F7-4930-BF04-934156D649BC}" presName="Name0" presStyleCnt="0">
        <dgm:presLayoutVars>
          <dgm:dir/>
          <dgm:resizeHandles val="exact"/>
        </dgm:presLayoutVars>
      </dgm:prSet>
      <dgm:spPr/>
    </dgm:pt>
    <dgm:pt modelId="{768C8F58-224D-462F-8984-56756ABC14CC}" type="pres">
      <dgm:prSet presAssocID="{D14F0012-25F7-4930-BF04-934156D649BC}" presName="fgShape" presStyleLbl="fgShp" presStyleIdx="0" presStyleCnt="1"/>
      <dgm:spPr>
        <a:solidFill>
          <a:srgbClr val="FFC800"/>
        </a:solidFill>
      </dgm:spPr>
    </dgm:pt>
    <dgm:pt modelId="{E2DA74BB-A861-4446-B6C3-5F521C6C7CD7}" type="pres">
      <dgm:prSet presAssocID="{D14F0012-25F7-4930-BF04-934156D649BC}" presName="linComp" presStyleCnt="0"/>
      <dgm:spPr/>
    </dgm:pt>
    <dgm:pt modelId="{6206983D-3F49-48CB-A279-CF2F01D89C2F}" type="pres">
      <dgm:prSet presAssocID="{BDBC64EF-9478-4976-89FD-A7D6DC114FF0}" presName="compNode" presStyleCnt="0"/>
      <dgm:spPr/>
    </dgm:pt>
    <dgm:pt modelId="{FBD6457D-2DF9-470F-9653-02735252BC88}" type="pres">
      <dgm:prSet presAssocID="{BDBC64EF-9478-4976-89FD-A7D6DC114FF0}" presName="bkgdShape" presStyleLbl="node1" presStyleIdx="0" presStyleCnt="2" custScaleX="94839" custScaleY="52206"/>
      <dgm:spPr/>
      <dgm:t>
        <a:bodyPr/>
        <a:lstStyle/>
        <a:p>
          <a:endParaRPr lang="en-US"/>
        </a:p>
      </dgm:t>
    </dgm:pt>
    <dgm:pt modelId="{4C3CDD7D-71DA-4F50-B481-6E5B74E06F34}" type="pres">
      <dgm:prSet presAssocID="{BDBC64EF-9478-4976-89FD-A7D6DC114FF0}" presName="nodeTx" presStyleLbl="node1" presStyleIdx="0" presStyleCnt="2">
        <dgm:presLayoutVars>
          <dgm:bulletEnabled val="1"/>
        </dgm:presLayoutVars>
      </dgm:prSet>
      <dgm:spPr/>
      <dgm:t>
        <a:bodyPr/>
        <a:lstStyle/>
        <a:p>
          <a:endParaRPr lang="en-US"/>
        </a:p>
      </dgm:t>
    </dgm:pt>
    <dgm:pt modelId="{98116E12-752C-4C78-B9D8-BCC39273A590}" type="pres">
      <dgm:prSet presAssocID="{BDBC64EF-9478-4976-89FD-A7D6DC114FF0}" presName="invisiNode" presStyleLbl="node1" presStyleIdx="0" presStyleCnt="2"/>
      <dgm:spPr/>
    </dgm:pt>
    <dgm:pt modelId="{E14A7B37-AF69-435E-90FD-D37C33A9868E}" type="pres">
      <dgm:prSet presAssocID="{BDBC64EF-9478-4976-89FD-A7D6DC114FF0}" presName="imagNode" presStyleLbl="fgImgPlace1" presStyleIdx="0" presStyleCnt="2" custFlipVert="1" custFlipHor="1" custScaleX="13155" custScaleY="8069" custLinFactY="62238" custLinFactNeighborX="1206" custLinFactNeighborY="100000"/>
      <dgm:spPr/>
    </dgm:pt>
    <dgm:pt modelId="{6F9E6C7F-1B03-4F1B-BB32-A1BB41C46025}" type="pres">
      <dgm:prSet presAssocID="{ED7BEB95-E649-49BF-9467-BF9B9FA49D0D}" presName="sibTrans" presStyleLbl="sibTrans2D1" presStyleIdx="0" presStyleCnt="0"/>
      <dgm:spPr/>
      <dgm:t>
        <a:bodyPr/>
        <a:lstStyle/>
        <a:p>
          <a:endParaRPr lang="en-US"/>
        </a:p>
      </dgm:t>
    </dgm:pt>
    <dgm:pt modelId="{09A1D2D1-7AC6-4F1E-9391-9587E02BABC8}" type="pres">
      <dgm:prSet presAssocID="{8D9B7FE5-63B0-4330-9CF5-3A0F5BF06177}" presName="compNode" presStyleCnt="0"/>
      <dgm:spPr/>
    </dgm:pt>
    <dgm:pt modelId="{E4D462F2-8CFD-4CC5-8AEA-238AF15D5709}" type="pres">
      <dgm:prSet presAssocID="{8D9B7FE5-63B0-4330-9CF5-3A0F5BF06177}" presName="bkgdShape" presStyleLbl="node1" presStyleIdx="1" presStyleCnt="2" custScaleX="93823" custScaleY="51823"/>
      <dgm:spPr/>
      <dgm:t>
        <a:bodyPr/>
        <a:lstStyle/>
        <a:p>
          <a:endParaRPr lang="en-US"/>
        </a:p>
      </dgm:t>
    </dgm:pt>
    <dgm:pt modelId="{0B0EF69B-1385-4CE2-8622-56EF7CFDD4AA}" type="pres">
      <dgm:prSet presAssocID="{8D9B7FE5-63B0-4330-9CF5-3A0F5BF06177}" presName="nodeTx" presStyleLbl="node1" presStyleIdx="1" presStyleCnt="2">
        <dgm:presLayoutVars>
          <dgm:bulletEnabled val="1"/>
        </dgm:presLayoutVars>
      </dgm:prSet>
      <dgm:spPr/>
      <dgm:t>
        <a:bodyPr/>
        <a:lstStyle/>
        <a:p>
          <a:endParaRPr lang="en-US"/>
        </a:p>
      </dgm:t>
    </dgm:pt>
    <dgm:pt modelId="{3F024AC9-E04E-4170-9FF2-F8FBE458FCDA}" type="pres">
      <dgm:prSet presAssocID="{8D9B7FE5-63B0-4330-9CF5-3A0F5BF06177}" presName="invisiNode" presStyleLbl="node1" presStyleIdx="1" presStyleCnt="2"/>
      <dgm:spPr/>
    </dgm:pt>
    <dgm:pt modelId="{B40766B1-C014-4A75-B0D7-3C2C3AB11145}" type="pres">
      <dgm:prSet presAssocID="{8D9B7FE5-63B0-4330-9CF5-3A0F5BF06177}" presName="imagNode" presStyleLbl="fgImgPlace1" presStyleIdx="1" presStyleCnt="2" custScaleX="3704" custScaleY="2893" custLinFactY="70419" custLinFactNeighborX="-2591" custLinFactNeighborY="100000"/>
      <dgm:spPr/>
    </dgm:pt>
  </dgm:ptLst>
  <dgm:cxnLst>
    <dgm:cxn modelId="{799A0493-37C9-4A2D-931D-87B69F1B8DA0}" type="presOf" srcId="{8D9B7FE5-63B0-4330-9CF5-3A0F5BF06177}" destId="{E4D462F2-8CFD-4CC5-8AEA-238AF15D5709}" srcOrd="0" destOrd="0" presId="urn:microsoft.com/office/officeart/2005/8/layout/hList7"/>
    <dgm:cxn modelId="{055A3181-327C-4022-88F5-D8E0F07ABB51}" type="presOf" srcId="{ED7BEB95-E649-49BF-9467-BF9B9FA49D0D}" destId="{6F9E6C7F-1B03-4F1B-BB32-A1BB41C46025}" srcOrd="0" destOrd="0" presId="urn:microsoft.com/office/officeart/2005/8/layout/hList7"/>
    <dgm:cxn modelId="{7FDCEF6E-E08C-4CE4-B254-FA539C5A5D25}" srcId="{D14F0012-25F7-4930-BF04-934156D649BC}" destId="{8D9B7FE5-63B0-4330-9CF5-3A0F5BF06177}" srcOrd="1" destOrd="0" parTransId="{749E456A-1B62-43CB-8C9B-C2571686F32D}" sibTransId="{EA094C7E-8742-4B3E-B339-FB7E11FD1369}"/>
    <dgm:cxn modelId="{10CFCC75-8786-4D81-BC43-C4A159AD0BDB}" srcId="{D14F0012-25F7-4930-BF04-934156D649BC}" destId="{BDBC64EF-9478-4976-89FD-A7D6DC114FF0}" srcOrd="0" destOrd="0" parTransId="{45E7F966-3FE3-4A50-80C9-3BD2B4A5F2BC}" sibTransId="{ED7BEB95-E649-49BF-9467-BF9B9FA49D0D}"/>
    <dgm:cxn modelId="{78AF5F80-89F2-4D8E-B7FD-5B1A7E308342}" type="presOf" srcId="{BDBC64EF-9478-4976-89FD-A7D6DC114FF0}" destId="{FBD6457D-2DF9-470F-9653-02735252BC88}" srcOrd="0" destOrd="0" presId="urn:microsoft.com/office/officeart/2005/8/layout/hList7"/>
    <dgm:cxn modelId="{5AC24BA4-677D-4D65-884D-2D5527C843D3}" type="presOf" srcId="{D14F0012-25F7-4930-BF04-934156D649BC}" destId="{CA22061A-909F-4517-A9BB-B202BA9264E7}" srcOrd="0" destOrd="0" presId="urn:microsoft.com/office/officeart/2005/8/layout/hList7"/>
    <dgm:cxn modelId="{35CB7995-0FB3-4195-9A5B-9B362DB7978D}" type="presOf" srcId="{BDBC64EF-9478-4976-89FD-A7D6DC114FF0}" destId="{4C3CDD7D-71DA-4F50-B481-6E5B74E06F34}" srcOrd="1" destOrd="0" presId="urn:microsoft.com/office/officeart/2005/8/layout/hList7"/>
    <dgm:cxn modelId="{7423EE38-885B-480F-9C1C-6563F6A66207}" type="presOf" srcId="{8D9B7FE5-63B0-4330-9CF5-3A0F5BF06177}" destId="{0B0EF69B-1385-4CE2-8622-56EF7CFDD4AA}" srcOrd="1" destOrd="0" presId="urn:microsoft.com/office/officeart/2005/8/layout/hList7"/>
    <dgm:cxn modelId="{0903C7A9-E720-4BDA-A021-4434F76FF5AB}" type="presParOf" srcId="{CA22061A-909F-4517-A9BB-B202BA9264E7}" destId="{768C8F58-224D-462F-8984-56756ABC14CC}" srcOrd="0" destOrd="0" presId="urn:microsoft.com/office/officeart/2005/8/layout/hList7"/>
    <dgm:cxn modelId="{24E562E4-5473-43DC-84FB-D1877B135F26}" type="presParOf" srcId="{CA22061A-909F-4517-A9BB-B202BA9264E7}" destId="{E2DA74BB-A861-4446-B6C3-5F521C6C7CD7}" srcOrd="1" destOrd="0" presId="urn:microsoft.com/office/officeart/2005/8/layout/hList7"/>
    <dgm:cxn modelId="{F01A207E-FF42-4664-B385-36FF408E88ED}" type="presParOf" srcId="{E2DA74BB-A861-4446-B6C3-5F521C6C7CD7}" destId="{6206983D-3F49-48CB-A279-CF2F01D89C2F}" srcOrd="0" destOrd="0" presId="urn:microsoft.com/office/officeart/2005/8/layout/hList7"/>
    <dgm:cxn modelId="{7C585C5C-A858-4DF6-8254-39594CC000E3}" type="presParOf" srcId="{6206983D-3F49-48CB-A279-CF2F01D89C2F}" destId="{FBD6457D-2DF9-470F-9653-02735252BC88}" srcOrd="0" destOrd="0" presId="urn:microsoft.com/office/officeart/2005/8/layout/hList7"/>
    <dgm:cxn modelId="{00D64BB0-07E1-44A8-A70C-354C9366B997}" type="presParOf" srcId="{6206983D-3F49-48CB-A279-CF2F01D89C2F}" destId="{4C3CDD7D-71DA-4F50-B481-6E5B74E06F34}" srcOrd="1" destOrd="0" presId="urn:microsoft.com/office/officeart/2005/8/layout/hList7"/>
    <dgm:cxn modelId="{4C932FE7-CD2F-4023-A315-FDD76C13CA5D}" type="presParOf" srcId="{6206983D-3F49-48CB-A279-CF2F01D89C2F}" destId="{98116E12-752C-4C78-B9D8-BCC39273A590}" srcOrd="2" destOrd="0" presId="urn:microsoft.com/office/officeart/2005/8/layout/hList7"/>
    <dgm:cxn modelId="{308B6544-C3B9-436C-B5FC-C929EF7305DD}" type="presParOf" srcId="{6206983D-3F49-48CB-A279-CF2F01D89C2F}" destId="{E14A7B37-AF69-435E-90FD-D37C33A9868E}" srcOrd="3" destOrd="0" presId="urn:microsoft.com/office/officeart/2005/8/layout/hList7"/>
    <dgm:cxn modelId="{8558F0FC-29B5-41AC-A6EA-6A0B76840E79}" type="presParOf" srcId="{E2DA74BB-A861-4446-B6C3-5F521C6C7CD7}" destId="{6F9E6C7F-1B03-4F1B-BB32-A1BB41C46025}" srcOrd="1" destOrd="0" presId="urn:microsoft.com/office/officeart/2005/8/layout/hList7"/>
    <dgm:cxn modelId="{9CBB29DA-A6B1-43D2-A6AA-793007CA1A8B}" type="presParOf" srcId="{E2DA74BB-A861-4446-B6C3-5F521C6C7CD7}" destId="{09A1D2D1-7AC6-4F1E-9391-9587E02BABC8}" srcOrd="2" destOrd="0" presId="urn:microsoft.com/office/officeart/2005/8/layout/hList7"/>
    <dgm:cxn modelId="{5D1DFF81-7159-4EA5-B5D2-F237E03D190F}" type="presParOf" srcId="{09A1D2D1-7AC6-4F1E-9391-9587E02BABC8}" destId="{E4D462F2-8CFD-4CC5-8AEA-238AF15D5709}" srcOrd="0" destOrd="0" presId="urn:microsoft.com/office/officeart/2005/8/layout/hList7"/>
    <dgm:cxn modelId="{9F708714-F88D-4DFC-B9F1-ED921942D7AE}" type="presParOf" srcId="{09A1D2D1-7AC6-4F1E-9391-9587E02BABC8}" destId="{0B0EF69B-1385-4CE2-8622-56EF7CFDD4AA}" srcOrd="1" destOrd="0" presId="urn:microsoft.com/office/officeart/2005/8/layout/hList7"/>
    <dgm:cxn modelId="{B13C4E4D-30CE-4A41-AEA5-E3D45568514B}" type="presParOf" srcId="{09A1D2D1-7AC6-4F1E-9391-9587E02BABC8}" destId="{3F024AC9-E04E-4170-9FF2-F8FBE458FCDA}" srcOrd="2" destOrd="0" presId="urn:microsoft.com/office/officeart/2005/8/layout/hList7"/>
    <dgm:cxn modelId="{E77083D5-562B-4663-9838-DD1C058829A9}" type="presParOf" srcId="{09A1D2D1-7AC6-4F1E-9391-9587E02BABC8}" destId="{B40766B1-C014-4A75-B0D7-3C2C3AB1114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4F0012-25F7-4930-BF04-934156D649BC}" type="doc">
      <dgm:prSet loTypeId="urn:microsoft.com/office/officeart/2005/8/layout/hList7" loCatId="process" qsTypeId="urn:microsoft.com/office/officeart/2005/8/quickstyle/simple1" qsCatId="simple" csTypeId="urn:microsoft.com/office/officeart/2005/8/colors/colorful5" csCatId="colorful" phldr="1"/>
      <dgm:spPr/>
    </dgm:pt>
    <dgm:pt modelId="{BDBC64EF-9478-4976-89FD-A7D6DC114FF0}">
      <dgm:prSet phldrT="[Text]" custT="1"/>
      <dgm:spPr/>
      <dgm:t>
        <a:bodyPr/>
        <a:lstStyle/>
        <a:p>
          <a:r>
            <a:rPr lang="en-US" sz="3200" b="1" dirty="0" smtClean="0"/>
            <a:t>Facilitator</a:t>
          </a:r>
          <a:endParaRPr lang="en-US" sz="3200" b="1" dirty="0"/>
        </a:p>
      </dgm:t>
    </dgm:pt>
    <dgm:pt modelId="{45E7F966-3FE3-4A50-80C9-3BD2B4A5F2BC}" type="parTrans" cxnId="{10CFCC75-8786-4D81-BC43-C4A159AD0BDB}">
      <dgm:prSet/>
      <dgm:spPr/>
      <dgm:t>
        <a:bodyPr/>
        <a:lstStyle/>
        <a:p>
          <a:endParaRPr lang="en-US"/>
        </a:p>
      </dgm:t>
    </dgm:pt>
    <dgm:pt modelId="{ED7BEB95-E649-49BF-9467-BF9B9FA49D0D}" type="sibTrans" cxnId="{10CFCC75-8786-4D81-BC43-C4A159AD0BDB}">
      <dgm:prSet/>
      <dgm:spPr/>
      <dgm:t>
        <a:bodyPr/>
        <a:lstStyle/>
        <a:p>
          <a:endParaRPr lang="en-US"/>
        </a:p>
      </dgm:t>
    </dgm:pt>
    <dgm:pt modelId="{8D9B7FE5-63B0-4330-9CF5-3A0F5BF06177}">
      <dgm:prSet phldrT="[Text]"/>
      <dgm:spPr/>
      <dgm:t>
        <a:bodyPr/>
        <a:lstStyle/>
        <a:p>
          <a:r>
            <a:rPr lang="en-US" b="1" dirty="0" smtClean="0"/>
            <a:t>Scribe</a:t>
          </a:r>
          <a:endParaRPr lang="en-US" b="1" dirty="0"/>
        </a:p>
      </dgm:t>
    </dgm:pt>
    <dgm:pt modelId="{EA094C7E-8742-4B3E-B339-FB7E11FD1369}" type="sibTrans" cxnId="{7FDCEF6E-E08C-4CE4-B254-FA539C5A5D25}">
      <dgm:prSet/>
      <dgm:spPr/>
      <dgm:t>
        <a:bodyPr/>
        <a:lstStyle/>
        <a:p>
          <a:endParaRPr lang="en-US"/>
        </a:p>
      </dgm:t>
    </dgm:pt>
    <dgm:pt modelId="{749E456A-1B62-43CB-8C9B-C2571686F32D}" type="parTrans" cxnId="{7FDCEF6E-E08C-4CE4-B254-FA539C5A5D25}">
      <dgm:prSet/>
      <dgm:spPr/>
      <dgm:t>
        <a:bodyPr/>
        <a:lstStyle/>
        <a:p>
          <a:endParaRPr lang="en-US"/>
        </a:p>
      </dgm:t>
    </dgm:pt>
    <dgm:pt modelId="{25DE49E7-2974-48BC-B151-5093EA208453}">
      <dgm:prSet phldrT="[Text]" custT="1"/>
      <dgm:spPr/>
      <dgm:t>
        <a:bodyPr/>
        <a:lstStyle/>
        <a:p>
          <a:r>
            <a:rPr lang="en-US" sz="3200" b="1" dirty="0" smtClean="0"/>
            <a:t>None</a:t>
          </a:r>
          <a:endParaRPr lang="en-US" sz="3200" b="1" dirty="0"/>
        </a:p>
      </dgm:t>
    </dgm:pt>
    <dgm:pt modelId="{3ED2C764-8C78-4A11-B147-B2711B5C2B9B}" type="sibTrans" cxnId="{514E7D4C-2901-4724-9633-0C05BD6AB683}">
      <dgm:prSet/>
      <dgm:spPr/>
      <dgm:t>
        <a:bodyPr/>
        <a:lstStyle/>
        <a:p>
          <a:endParaRPr lang="en-US"/>
        </a:p>
      </dgm:t>
    </dgm:pt>
    <dgm:pt modelId="{568850BD-D859-409F-9EF0-E764AC3C2AA2}" type="parTrans" cxnId="{514E7D4C-2901-4724-9633-0C05BD6AB683}">
      <dgm:prSet/>
      <dgm:spPr/>
      <dgm:t>
        <a:bodyPr/>
        <a:lstStyle/>
        <a:p>
          <a:endParaRPr lang="en-US"/>
        </a:p>
      </dgm:t>
    </dgm:pt>
    <dgm:pt modelId="{CA22061A-909F-4517-A9BB-B202BA9264E7}" type="pres">
      <dgm:prSet presAssocID="{D14F0012-25F7-4930-BF04-934156D649BC}" presName="Name0" presStyleCnt="0">
        <dgm:presLayoutVars>
          <dgm:dir/>
          <dgm:resizeHandles val="exact"/>
        </dgm:presLayoutVars>
      </dgm:prSet>
      <dgm:spPr/>
    </dgm:pt>
    <dgm:pt modelId="{768C8F58-224D-462F-8984-56756ABC14CC}" type="pres">
      <dgm:prSet presAssocID="{D14F0012-25F7-4930-BF04-934156D649BC}" presName="fgShape" presStyleLbl="fgShp" presStyleIdx="0" presStyleCnt="1"/>
      <dgm:spPr>
        <a:solidFill>
          <a:srgbClr val="FFC800"/>
        </a:solidFill>
      </dgm:spPr>
    </dgm:pt>
    <dgm:pt modelId="{E2DA74BB-A861-4446-B6C3-5F521C6C7CD7}" type="pres">
      <dgm:prSet presAssocID="{D14F0012-25F7-4930-BF04-934156D649BC}" presName="linComp" presStyleCnt="0"/>
      <dgm:spPr/>
    </dgm:pt>
    <dgm:pt modelId="{6206983D-3F49-48CB-A279-CF2F01D89C2F}" type="pres">
      <dgm:prSet presAssocID="{BDBC64EF-9478-4976-89FD-A7D6DC114FF0}" presName="compNode" presStyleCnt="0"/>
      <dgm:spPr/>
    </dgm:pt>
    <dgm:pt modelId="{FBD6457D-2DF9-470F-9653-02735252BC88}" type="pres">
      <dgm:prSet presAssocID="{BDBC64EF-9478-4976-89FD-A7D6DC114FF0}" presName="bkgdShape" presStyleLbl="node1" presStyleIdx="0" presStyleCnt="3" custScaleX="92174" custScaleY="52206"/>
      <dgm:spPr/>
      <dgm:t>
        <a:bodyPr/>
        <a:lstStyle/>
        <a:p>
          <a:endParaRPr lang="en-US"/>
        </a:p>
      </dgm:t>
    </dgm:pt>
    <dgm:pt modelId="{4C3CDD7D-71DA-4F50-B481-6E5B74E06F34}" type="pres">
      <dgm:prSet presAssocID="{BDBC64EF-9478-4976-89FD-A7D6DC114FF0}" presName="nodeTx" presStyleLbl="node1" presStyleIdx="0" presStyleCnt="3">
        <dgm:presLayoutVars>
          <dgm:bulletEnabled val="1"/>
        </dgm:presLayoutVars>
      </dgm:prSet>
      <dgm:spPr/>
      <dgm:t>
        <a:bodyPr/>
        <a:lstStyle/>
        <a:p>
          <a:endParaRPr lang="en-US"/>
        </a:p>
      </dgm:t>
    </dgm:pt>
    <dgm:pt modelId="{98116E12-752C-4C78-B9D8-BCC39273A590}" type="pres">
      <dgm:prSet presAssocID="{BDBC64EF-9478-4976-89FD-A7D6DC114FF0}" presName="invisiNode" presStyleLbl="node1" presStyleIdx="0" presStyleCnt="3"/>
      <dgm:spPr/>
    </dgm:pt>
    <dgm:pt modelId="{E14A7B37-AF69-435E-90FD-D37C33A9868E}" type="pres">
      <dgm:prSet presAssocID="{BDBC64EF-9478-4976-89FD-A7D6DC114FF0}" presName="imagNode" presStyleLbl="fgImgPlace1" presStyleIdx="0" presStyleCnt="3" custFlipVert="1" custFlipHor="1" custScaleX="13155" custScaleY="8069" custLinFactY="62238" custLinFactNeighborX="1206" custLinFactNeighborY="100000"/>
      <dgm:spPr/>
    </dgm:pt>
    <dgm:pt modelId="{6F9E6C7F-1B03-4F1B-BB32-A1BB41C46025}" type="pres">
      <dgm:prSet presAssocID="{ED7BEB95-E649-49BF-9467-BF9B9FA49D0D}" presName="sibTrans" presStyleLbl="sibTrans2D1" presStyleIdx="0" presStyleCnt="0"/>
      <dgm:spPr/>
      <dgm:t>
        <a:bodyPr/>
        <a:lstStyle/>
        <a:p>
          <a:endParaRPr lang="en-US"/>
        </a:p>
      </dgm:t>
    </dgm:pt>
    <dgm:pt modelId="{09A1D2D1-7AC6-4F1E-9391-9587E02BABC8}" type="pres">
      <dgm:prSet presAssocID="{8D9B7FE5-63B0-4330-9CF5-3A0F5BF06177}" presName="compNode" presStyleCnt="0"/>
      <dgm:spPr/>
    </dgm:pt>
    <dgm:pt modelId="{E4D462F2-8CFD-4CC5-8AEA-238AF15D5709}" type="pres">
      <dgm:prSet presAssocID="{8D9B7FE5-63B0-4330-9CF5-3A0F5BF06177}" presName="bkgdShape" presStyleLbl="node1" presStyleIdx="1" presStyleCnt="3" custScaleX="86812" custScaleY="51823"/>
      <dgm:spPr/>
      <dgm:t>
        <a:bodyPr/>
        <a:lstStyle/>
        <a:p>
          <a:endParaRPr lang="en-US"/>
        </a:p>
      </dgm:t>
    </dgm:pt>
    <dgm:pt modelId="{0B0EF69B-1385-4CE2-8622-56EF7CFDD4AA}" type="pres">
      <dgm:prSet presAssocID="{8D9B7FE5-63B0-4330-9CF5-3A0F5BF06177}" presName="nodeTx" presStyleLbl="node1" presStyleIdx="1" presStyleCnt="3">
        <dgm:presLayoutVars>
          <dgm:bulletEnabled val="1"/>
        </dgm:presLayoutVars>
      </dgm:prSet>
      <dgm:spPr/>
      <dgm:t>
        <a:bodyPr/>
        <a:lstStyle/>
        <a:p>
          <a:endParaRPr lang="en-US"/>
        </a:p>
      </dgm:t>
    </dgm:pt>
    <dgm:pt modelId="{3F024AC9-E04E-4170-9FF2-F8FBE458FCDA}" type="pres">
      <dgm:prSet presAssocID="{8D9B7FE5-63B0-4330-9CF5-3A0F5BF06177}" presName="invisiNode" presStyleLbl="node1" presStyleIdx="1" presStyleCnt="3"/>
      <dgm:spPr/>
    </dgm:pt>
    <dgm:pt modelId="{B40766B1-C014-4A75-B0D7-3C2C3AB11145}" type="pres">
      <dgm:prSet presAssocID="{8D9B7FE5-63B0-4330-9CF5-3A0F5BF06177}" presName="imagNode" presStyleLbl="fgImgPlace1" presStyleIdx="1" presStyleCnt="3" custScaleX="3704" custScaleY="2893" custLinFactY="70419" custLinFactNeighborX="-2591" custLinFactNeighborY="100000"/>
      <dgm:spPr/>
    </dgm:pt>
    <dgm:pt modelId="{29AD0652-FABF-456F-9AD4-73ECB6F06F4E}" type="pres">
      <dgm:prSet presAssocID="{EA094C7E-8742-4B3E-B339-FB7E11FD1369}" presName="sibTrans" presStyleLbl="sibTrans2D1" presStyleIdx="0" presStyleCnt="0"/>
      <dgm:spPr/>
      <dgm:t>
        <a:bodyPr/>
        <a:lstStyle/>
        <a:p>
          <a:endParaRPr lang="en-US"/>
        </a:p>
      </dgm:t>
    </dgm:pt>
    <dgm:pt modelId="{ABA733E8-3141-47D9-9427-7E83FACDCC95}" type="pres">
      <dgm:prSet presAssocID="{25DE49E7-2974-48BC-B151-5093EA208453}" presName="compNode" presStyleCnt="0"/>
      <dgm:spPr/>
    </dgm:pt>
    <dgm:pt modelId="{2199C77A-1A9C-42C2-9B14-CBB4F1337F22}" type="pres">
      <dgm:prSet presAssocID="{25DE49E7-2974-48BC-B151-5093EA208453}" presName="bkgdShape" presStyleLbl="node1" presStyleIdx="2" presStyleCnt="3" custScaleX="96679" custScaleY="51822"/>
      <dgm:spPr/>
      <dgm:t>
        <a:bodyPr/>
        <a:lstStyle/>
        <a:p>
          <a:endParaRPr lang="en-US"/>
        </a:p>
      </dgm:t>
    </dgm:pt>
    <dgm:pt modelId="{204EF830-7D45-4BBD-87C4-74D5A9A1A07C}" type="pres">
      <dgm:prSet presAssocID="{25DE49E7-2974-48BC-B151-5093EA208453}" presName="nodeTx" presStyleLbl="node1" presStyleIdx="2" presStyleCnt="3">
        <dgm:presLayoutVars>
          <dgm:bulletEnabled val="1"/>
        </dgm:presLayoutVars>
      </dgm:prSet>
      <dgm:spPr/>
      <dgm:t>
        <a:bodyPr/>
        <a:lstStyle/>
        <a:p>
          <a:endParaRPr lang="en-US"/>
        </a:p>
      </dgm:t>
    </dgm:pt>
    <dgm:pt modelId="{9321D12A-F67C-417F-A0E7-67F218BE0311}" type="pres">
      <dgm:prSet presAssocID="{25DE49E7-2974-48BC-B151-5093EA208453}" presName="invisiNode" presStyleLbl="node1" presStyleIdx="2" presStyleCnt="3"/>
      <dgm:spPr/>
    </dgm:pt>
    <dgm:pt modelId="{C5403605-3A4B-41ED-8B7C-9E6E7F02DD9A}" type="pres">
      <dgm:prSet presAssocID="{25DE49E7-2974-48BC-B151-5093EA208453}" presName="imagNode" presStyleLbl="fgImgPlace1" presStyleIdx="2" presStyleCnt="3" custScaleX="12989" custScaleY="20067" custLinFactY="61550" custLinFactNeighborX="13918" custLinFactNeighborY="100000"/>
      <dgm:spPr/>
    </dgm:pt>
  </dgm:ptLst>
  <dgm:cxnLst>
    <dgm:cxn modelId="{10CAF3F9-FA8A-4E6E-BB75-94069ED84C05}" type="presOf" srcId="{8D9B7FE5-63B0-4330-9CF5-3A0F5BF06177}" destId="{0B0EF69B-1385-4CE2-8622-56EF7CFDD4AA}" srcOrd="1" destOrd="0" presId="urn:microsoft.com/office/officeart/2005/8/layout/hList7"/>
    <dgm:cxn modelId="{A10442FC-E464-4273-8345-285523DFF959}" type="presOf" srcId="{25DE49E7-2974-48BC-B151-5093EA208453}" destId="{204EF830-7D45-4BBD-87C4-74D5A9A1A07C}" srcOrd="1" destOrd="0" presId="urn:microsoft.com/office/officeart/2005/8/layout/hList7"/>
    <dgm:cxn modelId="{E7DEC3B1-F4AE-423F-ADA6-69FD8BA28B0A}" type="presOf" srcId="{25DE49E7-2974-48BC-B151-5093EA208453}" destId="{2199C77A-1A9C-42C2-9B14-CBB4F1337F22}" srcOrd="0" destOrd="0" presId="urn:microsoft.com/office/officeart/2005/8/layout/hList7"/>
    <dgm:cxn modelId="{5A89E522-7214-4461-8F1C-F2FBA5A941AE}" type="presOf" srcId="{BDBC64EF-9478-4976-89FD-A7D6DC114FF0}" destId="{FBD6457D-2DF9-470F-9653-02735252BC88}" srcOrd="0" destOrd="0" presId="urn:microsoft.com/office/officeart/2005/8/layout/hList7"/>
    <dgm:cxn modelId="{514E7D4C-2901-4724-9633-0C05BD6AB683}" srcId="{D14F0012-25F7-4930-BF04-934156D649BC}" destId="{25DE49E7-2974-48BC-B151-5093EA208453}" srcOrd="2" destOrd="0" parTransId="{568850BD-D859-409F-9EF0-E764AC3C2AA2}" sibTransId="{3ED2C764-8C78-4A11-B147-B2711B5C2B9B}"/>
    <dgm:cxn modelId="{36ABE9E5-9495-46AD-9BB0-A15748F88EFC}" type="presOf" srcId="{EA094C7E-8742-4B3E-B339-FB7E11FD1369}" destId="{29AD0652-FABF-456F-9AD4-73ECB6F06F4E}" srcOrd="0" destOrd="0" presId="urn:microsoft.com/office/officeart/2005/8/layout/hList7"/>
    <dgm:cxn modelId="{94F4A39F-D339-4DDF-B691-B35E5DE3D166}" type="presOf" srcId="{D14F0012-25F7-4930-BF04-934156D649BC}" destId="{CA22061A-909F-4517-A9BB-B202BA9264E7}" srcOrd="0" destOrd="0" presId="urn:microsoft.com/office/officeart/2005/8/layout/hList7"/>
    <dgm:cxn modelId="{42064218-6B93-419F-B0C5-5D0378B791D9}" type="presOf" srcId="{8D9B7FE5-63B0-4330-9CF5-3A0F5BF06177}" destId="{E4D462F2-8CFD-4CC5-8AEA-238AF15D5709}" srcOrd="0" destOrd="0" presId="urn:microsoft.com/office/officeart/2005/8/layout/hList7"/>
    <dgm:cxn modelId="{B5C96685-5C00-4616-9087-A684E571CF51}" type="presOf" srcId="{ED7BEB95-E649-49BF-9467-BF9B9FA49D0D}" destId="{6F9E6C7F-1B03-4F1B-BB32-A1BB41C46025}" srcOrd="0" destOrd="0" presId="urn:microsoft.com/office/officeart/2005/8/layout/hList7"/>
    <dgm:cxn modelId="{C846C891-4E52-42A1-B37D-27F50DB9907F}" type="presOf" srcId="{BDBC64EF-9478-4976-89FD-A7D6DC114FF0}" destId="{4C3CDD7D-71DA-4F50-B481-6E5B74E06F34}" srcOrd="1" destOrd="0" presId="urn:microsoft.com/office/officeart/2005/8/layout/hList7"/>
    <dgm:cxn modelId="{10CFCC75-8786-4D81-BC43-C4A159AD0BDB}" srcId="{D14F0012-25F7-4930-BF04-934156D649BC}" destId="{BDBC64EF-9478-4976-89FD-A7D6DC114FF0}" srcOrd="0" destOrd="0" parTransId="{45E7F966-3FE3-4A50-80C9-3BD2B4A5F2BC}" sibTransId="{ED7BEB95-E649-49BF-9467-BF9B9FA49D0D}"/>
    <dgm:cxn modelId="{7FDCEF6E-E08C-4CE4-B254-FA539C5A5D25}" srcId="{D14F0012-25F7-4930-BF04-934156D649BC}" destId="{8D9B7FE5-63B0-4330-9CF5-3A0F5BF06177}" srcOrd="1" destOrd="0" parTransId="{749E456A-1B62-43CB-8C9B-C2571686F32D}" sibTransId="{EA094C7E-8742-4B3E-B339-FB7E11FD1369}"/>
    <dgm:cxn modelId="{1306B61B-1D61-4570-9882-06E583D6706F}" type="presParOf" srcId="{CA22061A-909F-4517-A9BB-B202BA9264E7}" destId="{768C8F58-224D-462F-8984-56756ABC14CC}" srcOrd="0" destOrd="0" presId="urn:microsoft.com/office/officeart/2005/8/layout/hList7"/>
    <dgm:cxn modelId="{3C6EC48B-4BB4-48C9-8BED-365252DE0BD6}" type="presParOf" srcId="{CA22061A-909F-4517-A9BB-B202BA9264E7}" destId="{E2DA74BB-A861-4446-B6C3-5F521C6C7CD7}" srcOrd="1" destOrd="0" presId="urn:microsoft.com/office/officeart/2005/8/layout/hList7"/>
    <dgm:cxn modelId="{3C21FDA3-28AB-430F-A10A-ECB3A70C4FFB}" type="presParOf" srcId="{E2DA74BB-A861-4446-B6C3-5F521C6C7CD7}" destId="{6206983D-3F49-48CB-A279-CF2F01D89C2F}" srcOrd="0" destOrd="0" presId="urn:microsoft.com/office/officeart/2005/8/layout/hList7"/>
    <dgm:cxn modelId="{47B871F1-C2A9-42C5-865D-550349D99F0E}" type="presParOf" srcId="{6206983D-3F49-48CB-A279-CF2F01D89C2F}" destId="{FBD6457D-2DF9-470F-9653-02735252BC88}" srcOrd="0" destOrd="0" presId="urn:microsoft.com/office/officeart/2005/8/layout/hList7"/>
    <dgm:cxn modelId="{3A4C041C-8D7E-4CDE-982B-757B92D06CAF}" type="presParOf" srcId="{6206983D-3F49-48CB-A279-CF2F01D89C2F}" destId="{4C3CDD7D-71DA-4F50-B481-6E5B74E06F34}" srcOrd="1" destOrd="0" presId="urn:microsoft.com/office/officeart/2005/8/layout/hList7"/>
    <dgm:cxn modelId="{6A8D6D6E-2F2A-4EE2-A743-B0F22910D2CA}" type="presParOf" srcId="{6206983D-3F49-48CB-A279-CF2F01D89C2F}" destId="{98116E12-752C-4C78-B9D8-BCC39273A590}" srcOrd="2" destOrd="0" presId="urn:microsoft.com/office/officeart/2005/8/layout/hList7"/>
    <dgm:cxn modelId="{54CF3C63-2D68-4183-AB4B-087014CB29D9}" type="presParOf" srcId="{6206983D-3F49-48CB-A279-CF2F01D89C2F}" destId="{E14A7B37-AF69-435E-90FD-D37C33A9868E}" srcOrd="3" destOrd="0" presId="urn:microsoft.com/office/officeart/2005/8/layout/hList7"/>
    <dgm:cxn modelId="{F995B9E9-E704-48C9-A85F-C41DBA050F1F}" type="presParOf" srcId="{E2DA74BB-A861-4446-B6C3-5F521C6C7CD7}" destId="{6F9E6C7F-1B03-4F1B-BB32-A1BB41C46025}" srcOrd="1" destOrd="0" presId="urn:microsoft.com/office/officeart/2005/8/layout/hList7"/>
    <dgm:cxn modelId="{0E5035B1-E238-40C0-A1EF-F241EB3133C0}" type="presParOf" srcId="{E2DA74BB-A861-4446-B6C3-5F521C6C7CD7}" destId="{09A1D2D1-7AC6-4F1E-9391-9587E02BABC8}" srcOrd="2" destOrd="0" presId="urn:microsoft.com/office/officeart/2005/8/layout/hList7"/>
    <dgm:cxn modelId="{0E3B7321-18AD-461D-8BC9-5D60CCFEE7F7}" type="presParOf" srcId="{09A1D2D1-7AC6-4F1E-9391-9587E02BABC8}" destId="{E4D462F2-8CFD-4CC5-8AEA-238AF15D5709}" srcOrd="0" destOrd="0" presId="urn:microsoft.com/office/officeart/2005/8/layout/hList7"/>
    <dgm:cxn modelId="{886B1C39-F1DD-4384-A5F3-5510D279EEDE}" type="presParOf" srcId="{09A1D2D1-7AC6-4F1E-9391-9587E02BABC8}" destId="{0B0EF69B-1385-4CE2-8622-56EF7CFDD4AA}" srcOrd="1" destOrd="0" presId="urn:microsoft.com/office/officeart/2005/8/layout/hList7"/>
    <dgm:cxn modelId="{1AD377AF-D227-4727-AC72-A99F5E824767}" type="presParOf" srcId="{09A1D2D1-7AC6-4F1E-9391-9587E02BABC8}" destId="{3F024AC9-E04E-4170-9FF2-F8FBE458FCDA}" srcOrd="2" destOrd="0" presId="urn:microsoft.com/office/officeart/2005/8/layout/hList7"/>
    <dgm:cxn modelId="{50CC9C54-0FAE-4A62-BEAA-D4D1223BDDDD}" type="presParOf" srcId="{09A1D2D1-7AC6-4F1E-9391-9587E02BABC8}" destId="{B40766B1-C014-4A75-B0D7-3C2C3AB11145}" srcOrd="3" destOrd="0" presId="urn:microsoft.com/office/officeart/2005/8/layout/hList7"/>
    <dgm:cxn modelId="{7E5E5020-59DF-49E4-B7DB-B9CEA21EAAD3}" type="presParOf" srcId="{E2DA74BB-A861-4446-B6C3-5F521C6C7CD7}" destId="{29AD0652-FABF-456F-9AD4-73ECB6F06F4E}" srcOrd="3" destOrd="0" presId="urn:microsoft.com/office/officeart/2005/8/layout/hList7"/>
    <dgm:cxn modelId="{28C1D769-6E17-4B6E-8CB4-C99D1122CB80}" type="presParOf" srcId="{E2DA74BB-A861-4446-B6C3-5F521C6C7CD7}" destId="{ABA733E8-3141-47D9-9427-7E83FACDCC95}" srcOrd="4" destOrd="0" presId="urn:microsoft.com/office/officeart/2005/8/layout/hList7"/>
    <dgm:cxn modelId="{3FC75685-CB7A-4C04-A6DA-946B443A9537}" type="presParOf" srcId="{ABA733E8-3141-47D9-9427-7E83FACDCC95}" destId="{2199C77A-1A9C-42C2-9B14-CBB4F1337F22}" srcOrd="0" destOrd="0" presId="urn:microsoft.com/office/officeart/2005/8/layout/hList7"/>
    <dgm:cxn modelId="{2E2878C0-1691-4FFC-A7DC-7690C86E2A26}" type="presParOf" srcId="{ABA733E8-3141-47D9-9427-7E83FACDCC95}" destId="{204EF830-7D45-4BBD-87C4-74D5A9A1A07C}" srcOrd="1" destOrd="0" presId="urn:microsoft.com/office/officeart/2005/8/layout/hList7"/>
    <dgm:cxn modelId="{DC4A3B5F-A507-42A7-A0F6-2C8EBA2767DA}" type="presParOf" srcId="{ABA733E8-3141-47D9-9427-7E83FACDCC95}" destId="{9321D12A-F67C-417F-A0E7-67F218BE0311}" srcOrd="2" destOrd="0" presId="urn:microsoft.com/office/officeart/2005/8/layout/hList7"/>
    <dgm:cxn modelId="{607926C9-E22F-4B86-8694-F932DC7397F7}" type="presParOf" srcId="{ABA733E8-3141-47D9-9427-7E83FACDCC95}" destId="{C5403605-3A4B-41ED-8B7C-9E6E7F02DD9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4F0012-25F7-4930-BF04-934156D649BC}" type="doc">
      <dgm:prSet loTypeId="urn:microsoft.com/office/officeart/2005/8/layout/hList7" loCatId="process" qsTypeId="urn:microsoft.com/office/officeart/2005/8/quickstyle/simple1" qsCatId="simple" csTypeId="urn:microsoft.com/office/officeart/2005/8/colors/colorful5" csCatId="colorful" phldr="1"/>
      <dgm:spPr/>
    </dgm:pt>
    <dgm:pt modelId="{BDBC64EF-9478-4976-89FD-A7D6DC114FF0}">
      <dgm:prSet phldrT="[Text]" custT="1"/>
      <dgm:spPr/>
      <dgm:t>
        <a:bodyPr/>
        <a:lstStyle/>
        <a:p>
          <a:r>
            <a:rPr lang="en-US" sz="3200" b="1" dirty="0" smtClean="0"/>
            <a:t>Small group</a:t>
          </a:r>
          <a:endParaRPr lang="en-US" sz="3200" b="1" dirty="0"/>
        </a:p>
      </dgm:t>
    </dgm:pt>
    <dgm:pt modelId="{45E7F966-3FE3-4A50-80C9-3BD2B4A5F2BC}" type="parTrans" cxnId="{10CFCC75-8786-4D81-BC43-C4A159AD0BDB}">
      <dgm:prSet/>
      <dgm:spPr/>
      <dgm:t>
        <a:bodyPr/>
        <a:lstStyle/>
        <a:p>
          <a:endParaRPr lang="en-US"/>
        </a:p>
      </dgm:t>
    </dgm:pt>
    <dgm:pt modelId="{ED7BEB95-E649-49BF-9467-BF9B9FA49D0D}" type="sibTrans" cxnId="{10CFCC75-8786-4D81-BC43-C4A159AD0BDB}">
      <dgm:prSet/>
      <dgm:spPr/>
      <dgm:t>
        <a:bodyPr/>
        <a:lstStyle/>
        <a:p>
          <a:endParaRPr lang="en-US"/>
        </a:p>
      </dgm:t>
    </dgm:pt>
    <dgm:pt modelId="{8D9B7FE5-63B0-4330-9CF5-3A0F5BF06177}">
      <dgm:prSet phldrT="[Text]"/>
      <dgm:spPr/>
      <dgm:t>
        <a:bodyPr/>
        <a:lstStyle/>
        <a:p>
          <a:r>
            <a:rPr lang="en-US" b="1" dirty="0" smtClean="0"/>
            <a:t>Pair</a:t>
          </a:r>
          <a:endParaRPr lang="en-US" b="1" dirty="0"/>
        </a:p>
      </dgm:t>
    </dgm:pt>
    <dgm:pt modelId="{EA094C7E-8742-4B3E-B339-FB7E11FD1369}" type="sibTrans" cxnId="{7FDCEF6E-E08C-4CE4-B254-FA539C5A5D25}">
      <dgm:prSet/>
      <dgm:spPr/>
      <dgm:t>
        <a:bodyPr/>
        <a:lstStyle/>
        <a:p>
          <a:endParaRPr lang="en-US"/>
        </a:p>
      </dgm:t>
    </dgm:pt>
    <dgm:pt modelId="{749E456A-1B62-43CB-8C9B-C2571686F32D}" type="parTrans" cxnId="{7FDCEF6E-E08C-4CE4-B254-FA539C5A5D25}">
      <dgm:prSet/>
      <dgm:spPr/>
      <dgm:t>
        <a:bodyPr/>
        <a:lstStyle/>
        <a:p>
          <a:endParaRPr lang="en-US"/>
        </a:p>
      </dgm:t>
    </dgm:pt>
    <dgm:pt modelId="{25DE49E7-2974-48BC-B151-5093EA208453}">
      <dgm:prSet phldrT="[Text]" custT="1"/>
      <dgm:spPr/>
      <dgm:t>
        <a:bodyPr/>
        <a:lstStyle/>
        <a:p>
          <a:r>
            <a:rPr lang="en-US" sz="3200" b="1" dirty="0" smtClean="0"/>
            <a:t>Individual</a:t>
          </a:r>
          <a:endParaRPr lang="en-US" sz="3200" b="1" dirty="0"/>
        </a:p>
      </dgm:t>
    </dgm:pt>
    <dgm:pt modelId="{3ED2C764-8C78-4A11-B147-B2711B5C2B9B}" type="sibTrans" cxnId="{514E7D4C-2901-4724-9633-0C05BD6AB683}">
      <dgm:prSet/>
      <dgm:spPr/>
      <dgm:t>
        <a:bodyPr/>
        <a:lstStyle/>
        <a:p>
          <a:endParaRPr lang="en-US"/>
        </a:p>
      </dgm:t>
    </dgm:pt>
    <dgm:pt modelId="{568850BD-D859-409F-9EF0-E764AC3C2AA2}" type="parTrans" cxnId="{514E7D4C-2901-4724-9633-0C05BD6AB683}">
      <dgm:prSet/>
      <dgm:spPr/>
      <dgm:t>
        <a:bodyPr/>
        <a:lstStyle/>
        <a:p>
          <a:endParaRPr lang="en-US"/>
        </a:p>
      </dgm:t>
    </dgm:pt>
    <dgm:pt modelId="{CA22061A-909F-4517-A9BB-B202BA9264E7}" type="pres">
      <dgm:prSet presAssocID="{D14F0012-25F7-4930-BF04-934156D649BC}" presName="Name0" presStyleCnt="0">
        <dgm:presLayoutVars>
          <dgm:dir/>
          <dgm:resizeHandles val="exact"/>
        </dgm:presLayoutVars>
      </dgm:prSet>
      <dgm:spPr/>
    </dgm:pt>
    <dgm:pt modelId="{768C8F58-224D-462F-8984-56756ABC14CC}" type="pres">
      <dgm:prSet presAssocID="{D14F0012-25F7-4930-BF04-934156D649BC}" presName="fgShape" presStyleLbl="fgShp" presStyleIdx="0" presStyleCnt="1"/>
      <dgm:spPr>
        <a:solidFill>
          <a:srgbClr val="FFC800"/>
        </a:solidFill>
      </dgm:spPr>
    </dgm:pt>
    <dgm:pt modelId="{E2DA74BB-A861-4446-B6C3-5F521C6C7CD7}" type="pres">
      <dgm:prSet presAssocID="{D14F0012-25F7-4930-BF04-934156D649BC}" presName="linComp" presStyleCnt="0"/>
      <dgm:spPr/>
    </dgm:pt>
    <dgm:pt modelId="{6206983D-3F49-48CB-A279-CF2F01D89C2F}" type="pres">
      <dgm:prSet presAssocID="{BDBC64EF-9478-4976-89FD-A7D6DC114FF0}" presName="compNode" presStyleCnt="0"/>
      <dgm:spPr/>
    </dgm:pt>
    <dgm:pt modelId="{FBD6457D-2DF9-470F-9653-02735252BC88}" type="pres">
      <dgm:prSet presAssocID="{BDBC64EF-9478-4976-89FD-A7D6DC114FF0}" presName="bkgdShape" presStyleLbl="node1" presStyleIdx="0" presStyleCnt="3" custScaleX="92174" custScaleY="52206"/>
      <dgm:spPr/>
      <dgm:t>
        <a:bodyPr/>
        <a:lstStyle/>
        <a:p>
          <a:endParaRPr lang="en-US"/>
        </a:p>
      </dgm:t>
    </dgm:pt>
    <dgm:pt modelId="{4C3CDD7D-71DA-4F50-B481-6E5B74E06F34}" type="pres">
      <dgm:prSet presAssocID="{BDBC64EF-9478-4976-89FD-A7D6DC114FF0}" presName="nodeTx" presStyleLbl="node1" presStyleIdx="0" presStyleCnt="3">
        <dgm:presLayoutVars>
          <dgm:bulletEnabled val="1"/>
        </dgm:presLayoutVars>
      </dgm:prSet>
      <dgm:spPr/>
      <dgm:t>
        <a:bodyPr/>
        <a:lstStyle/>
        <a:p>
          <a:endParaRPr lang="en-US"/>
        </a:p>
      </dgm:t>
    </dgm:pt>
    <dgm:pt modelId="{98116E12-752C-4C78-B9D8-BCC39273A590}" type="pres">
      <dgm:prSet presAssocID="{BDBC64EF-9478-4976-89FD-A7D6DC114FF0}" presName="invisiNode" presStyleLbl="node1" presStyleIdx="0" presStyleCnt="3"/>
      <dgm:spPr/>
    </dgm:pt>
    <dgm:pt modelId="{E14A7B37-AF69-435E-90FD-D37C33A9868E}" type="pres">
      <dgm:prSet presAssocID="{BDBC64EF-9478-4976-89FD-A7D6DC114FF0}" presName="imagNode" presStyleLbl="fgImgPlace1" presStyleIdx="0" presStyleCnt="3" custFlipVert="1" custFlipHor="1" custScaleX="13155" custScaleY="8069" custLinFactY="62238" custLinFactNeighborX="1206" custLinFactNeighborY="100000"/>
      <dgm:spPr/>
    </dgm:pt>
    <dgm:pt modelId="{6F9E6C7F-1B03-4F1B-BB32-A1BB41C46025}" type="pres">
      <dgm:prSet presAssocID="{ED7BEB95-E649-49BF-9467-BF9B9FA49D0D}" presName="sibTrans" presStyleLbl="sibTrans2D1" presStyleIdx="0" presStyleCnt="0"/>
      <dgm:spPr/>
      <dgm:t>
        <a:bodyPr/>
        <a:lstStyle/>
        <a:p>
          <a:endParaRPr lang="en-US"/>
        </a:p>
      </dgm:t>
    </dgm:pt>
    <dgm:pt modelId="{09A1D2D1-7AC6-4F1E-9391-9587E02BABC8}" type="pres">
      <dgm:prSet presAssocID="{8D9B7FE5-63B0-4330-9CF5-3A0F5BF06177}" presName="compNode" presStyleCnt="0"/>
      <dgm:spPr/>
    </dgm:pt>
    <dgm:pt modelId="{E4D462F2-8CFD-4CC5-8AEA-238AF15D5709}" type="pres">
      <dgm:prSet presAssocID="{8D9B7FE5-63B0-4330-9CF5-3A0F5BF06177}" presName="bkgdShape" presStyleLbl="node1" presStyleIdx="1" presStyleCnt="3" custScaleX="86812" custScaleY="51823"/>
      <dgm:spPr/>
      <dgm:t>
        <a:bodyPr/>
        <a:lstStyle/>
        <a:p>
          <a:endParaRPr lang="en-US"/>
        </a:p>
      </dgm:t>
    </dgm:pt>
    <dgm:pt modelId="{0B0EF69B-1385-4CE2-8622-56EF7CFDD4AA}" type="pres">
      <dgm:prSet presAssocID="{8D9B7FE5-63B0-4330-9CF5-3A0F5BF06177}" presName="nodeTx" presStyleLbl="node1" presStyleIdx="1" presStyleCnt="3">
        <dgm:presLayoutVars>
          <dgm:bulletEnabled val="1"/>
        </dgm:presLayoutVars>
      </dgm:prSet>
      <dgm:spPr/>
      <dgm:t>
        <a:bodyPr/>
        <a:lstStyle/>
        <a:p>
          <a:endParaRPr lang="en-US"/>
        </a:p>
      </dgm:t>
    </dgm:pt>
    <dgm:pt modelId="{3F024AC9-E04E-4170-9FF2-F8FBE458FCDA}" type="pres">
      <dgm:prSet presAssocID="{8D9B7FE5-63B0-4330-9CF5-3A0F5BF06177}" presName="invisiNode" presStyleLbl="node1" presStyleIdx="1" presStyleCnt="3"/>
      <dgm:spPr/>
    </dgm:pt>
    <dgm:pt modelId="{B40766B1-C014-4A75-B0D7-3C2C3AB11145}" type="pres">
      <dgm:prSet presAssocID="{8D9B7FE5-63B0-4330-9CF5-3A0F5BF06177}" presName="imagNode" presStyleLbl="fgImgPlace1" presStyleIdx="1" presStyleCnt="3" custScaleX="3704" custScaleY="2893" custLinFactY="70419" custLinFactNeighborX="-2591" custLinFactNeighborY="100000"/>
      <dgm:spPr/>
    </dgm:pt>
    <dgm:pt modelId="{29AD0652-FABF-456F-9AD4-73ECB6F06F4E}" type="pres">
      <dgm:prSet presAssocID="{EA094C7E-8742-4B3E-B339-FB7E11FD1369}" presName="sibTrans" presStyleLbl="sibTrans2D1" presStyleIdx="0" presStyleCnt="0"/>
      <dgm:spPr/>
      <dgm:t>
        <a:bodyPr/>
        <a:lstStyle/>
        <a:p>
          <a:endParaRPr lang="en-US"/>
        </a:p>
      </dgm:t>
    </dgm:pt>
    <dgm:pt modelId="{ABA733E8-3141-47D9-9427-7E83FACDCC95}" type="pres">
      <dgm:prSet presAssocID="{25DE49E7-2974-48BC-B151-5093EA208453}" presName="compNode" presStyleCnt="0"/>
      <dgm:spPr/>
    </dgm:pt>
    <dgm:pt modelId="{2199C77A-1A9C-42C2-9B14-CBB4F1337F22}" type="pres">
      <dgm:prSet presAssocID="{25DE49E7-2974-48BC-B151-5093EA208453}" presName="bkgdShape" presStyleLbl="node1" presStyleIdx="2" presStyleCnt="3" custScaleX="96679" custScaleY="51822"/>
      <dgm:spPr/>
      <dgm:t>
        <a:bodyPr/>
        <a:lstStyle/>
        <a:p>
          <a:endParaRPr lang="en-US"/>
        </a:p>
      </dgm:t>
    </dgm:pt>
    <dgm:pt modelId="{204EF830-7D45-4BBD-87C4-74D5A9A1A07C}" type="pres">
      <dgm:prSet presAssocID="{25DE49E7-2974-48BC-B151-5093EA208453}" presName="nodeTx" presStyleLbl="node1" presStyleIdx="2" presStyleCnt="3">
        <dgm:presLayoutVars>
          <dgm:bulletEnabled val="1"/>
        </dgm:presLayoutVars>
      </dgm:prSet>
      <dgm:spPr/>
      <dgm:t>
        <a:bodyPr/>
        <a:lstStyle/>
        <a:p>
          <a:endParaRPr lang="en-US"/>
        </a:p>
      </dgm:t>
    </dgm:pt>
    <dgm:pt modelId="{9321D12A-F67C-417F-A0E7-67F218BE0311}" type="pres">
      <dgm:prSet presAssocID="{25DE49E7-2974-48BC-B151-5093EA208453}" presName="invisiNode" presStyleLbl="node1" presStyleIdx="2" presStyleCnt="3"/>
      <dgm:spPr/>
    </dgm:pt>
    <dgm:pt modelId="{C5403605-3A4B-41ED-8B7C-9E6E7F02DD9A}" type="pres">
      <dgm:prSet presAssocID="{25DE49E7-2974-48BC-B151-5093EA208453}" presName="imagNode" presStyleLbl="fgImgPlace1" presStyleIdx="2" presStyleCnt="3" custScaleX="12989" custScaleY="20067" custLinFactY="61550" custLinFactNeighborX="13918" custLinFactNeighborY="100000"/>
      <dgm:spPr/>
    </dgm:pt>
  </dgm:ptLst>
  <dgm:cxnLst>
    <dgm:cxn modelId="{EF5760D4-3AE8-4820-A613-DF848A2B2A64}" type="presOf" srcId="{ED7BEB95-E649-49BF-9467-BF9B9FA49D0D}" destId="{6F9E6C7F-1B03-4F1B-BB32-A1BB41C46025}" srcOrd="0" destOrd="0" presId="urn:microsoft.com/office/officeart/2005/8/layout/hList7"/>
    <dgm:cxn modelId="{514E7D4C-2901-4724-9633-0C05BD6AB683}" srcId="{D14F0012-25F7-4930-BF04-934156D649BC}" destId="{25DE49E7-2974-48BC-B151-5093EA208453}" srcOrd="2" destOrd="0" parTransId="{568850BD-D859-409F-9EF0-E764AC3C2AA2}" sibTransId="{3ED2C764-8C78-4A11-B147-B2711B5C2B9B}"/>
    <dgm:cxn modelId="{0A481132-B3E6-4562-87C8-91AA48657160}" type="presOf" srcId="{BDBC64EF-9478-4976-89FD-A7D6DC114FF0}" destId="{FBD6457D-2DF9-470F-9653-02735252BC88}" srcOrd="0" destOrd="0" presId="urn:microsoft.com/office/officeart/2005/8/layout/hList7"/>
    <dgm:cxn modelId="{DD565058-5E0D-4889-A8B9-95517DAD3822}" type="presOf" srcId="{EA094C7E-8742-4B3E-B339-FB7E11FD1369}" destId="{29AD0652-FABF-456F-9AD4-73ECB6F06F4E}" srcOrd="0" destOrd="0" presId="urn:microsoft.com/office/officeart/2005/8/layout/hList7"/>
    <dgm:cxn modelId="{7FDCEF6E-E08C-4CE4-B254-FA539C5A5D25}" srcId="{D14F0012-25F7-4930-BF04-934156D649BC}" destId="{8D9B7FE5-63B0-4330-9CF5-3A0F5BF06177}" srcOrd="1" destOrd="0" parTransId="{749E456A-1B62-43CB-8C9B-C2571686F32D}" sibTransId="{EA094C7E-8742-4B3E-B339-FB7E11FD1369}"/>
    <dgm:cxn modelId="{C1F92BB2-7375-4799-82DD-3ADF62125209}" type="presOf" srcId="{D14F0012-25F7-4930-BF04-934156D649BC}" destId="{CA22061A-909F-4517-A9BB-B202BA9264E7}" srcOrd="0" destOrd="0" presId="urn:microsoft.com/office/officeart/2005/8/layout/hList7"/>
    <dgm:cxn modelId="{C6A5DD5D-E543-4EA7-A43E-E45A4C8563D0}" type="presOf" srcId="{8D9B7FE5-63B0-4330-9CF5-3A0F5BF06177}" destId="{E4D462F2-8CFD-4CC5-8AEA-238AF15D5709}" srcOrd="0" destOrd="0" presId="urn:microsoft.com/office/officeart/2005/8/layout/hList7"/>
    <dgm:cxn modelId="{10CFCC75-8786-4D81-BC43-C4A159AD0BDB}" srcId="{D14F0012-25F7-4930-BF04-934156D649BC}" destId="{BDBC64EF-9478-4976-89FD-A7D6DC114FF0}" srcOrd="0" destOrd="0" parTransId="{45E7F966-3FE3-4A50-80C9-3BD2B4A5F2BC}" sibTransId="{ED7BEB95-E649-49BF-9467-BF9B9FA49D0D}"/>
    <dgm:cxn modelId="{8073A86D-8197-48B9-9D09-D3F00627FFC2}" type="presOf" srcId="{BDBC64EF-9478-4976-89FD-A7D6DC114FF0}" destId="{4C3CDD7D-71DA-4F50-B481-6E5B74E06F34}" srcOrd="1" destOrd="0" presId="urn:microsoft.com/office/officeart/2005/8/layout/hList7"/>
    <dgm:cxn modelId="{DB59F89B-469C-4738-82D4-73C59B8A5550}" type="presOf" srcId="{8D9B7FE5-63B0-4330-9CF5-3A0F5BF06177}" destId="{0B0EF69B-1385-4CE2-8622-56EF7CFDD4AA}" srcOrd="1" destOrd="0" presId="urn:microsoft.com/office/officeart/2005/8/layout/hList7"/>
    <dgm:cxn modelId="{56FF85E0-B9FC-4F22-A190-2B24A146A4C3}" type="presOf" srcId="{25DE49E7-2974-48BC-B151-5093EA208453}" destId="{204EF830-7D45-4BBD-87C4-74D5A9A1A07C}" srcOrd="1" destOrd="0" presId="urn:microsoft.com/office/officeart/2005/8/layout/hList7"/>
    <dgm:cxn modelId="{6A717C4F-3E48-456F-BAF7-B347543EAE63}" type="presOf" srcId="{25DE49E7-2974-48BC-B151-5093EA208453}" destId="{2199C77A-1A9C-42C2-9B14-CBB4F1337F22}" srcOrd="0" destOrd="0" presId="urn:microsoft.com/office/officeart/2005/8/layout/hList7"/>
    <dgm:cxn modelId="{FC55F735-7C10-4597-81BC-CD5F72AB56D6}" type="presParOf" srcId="{CA22061A-909F-4517-A9BB-B202BA9264E7}" destId="{768C8F58-224D-462F-8984-56756ABC14CC}" srcOrd="0" destOrd="0" presId="urn:microsoft.com/office/officeart/2005/8/layout/hList7"/>
    <dgm:cxn modelId="{0E5E239B-ECAF-409C-B112-23771DA76251}" type="presParOf" srcId="{CA22061A-909F-4517-A9BB-B202BA9264E7}" destId="{E2DA74BB-A861-4446-B6C3-5F521C6C7CD7}" srcOrd="1" destOrd="0" presId="urn:microsoft.com/office/officeart/2005/8/layout/hList7"/>
    <dgm:cxn modelId="{33253318-4FA5-488C-BEA9-A38E841FA384}" type="presParOf" srcId="{E2DA74BB-A861-4446-B6C3-5F521C6C7CD7}" destId="{6206983D-3F49-48CB-A279-CF2F01D89C2F}" srcOrd="0" destOrd="0" presId="urn:microsoft.com/office/officeart/2005/8/layout/hList7"/>
    <dgm:cxn modelId="{8E004349-4FD8-4501-8C57-D76B991A8A2E}" type="presParOf" srcId="{6206983D-3F49-48CB-A279-CF2F01D89C2F}" destId="{FBD6457D-2DF9-470F-9653-02735252BC88}" srcOrd="0" destOrd="0" presId="urn:microsoft.com/office/officeart/2005/8/layout/hList7"/>
    <dgm:cxn modelId="{36BC0ADF-2D60-4C81-9D2D-3420C3BBDB60}" type="presParOf" srcId="{6206983D-3F49-48CB-A279-CF2F01D89C2F}" destId="{4C3CDD7D-71DA-4F50-B481-6E5B74E06F34}" srcOrd="1" destOrd="0" presId="urn:microsoft.com/office/officeart/2005/8/layout/hList7"/>
    <dgm:cxn modelId="{76651FA9-FED5-4F44-A222-39028395AEB8}" type="presParOf" srcId="{6206983D-3F49-48CB-A279-CF2F01D89C2F}" destId="{98116E12-752C-4C78-B9D8-BCC39273A590}" srcOrd="2" destOrd="0" presId="urn:microsoft.com/office/officeart/2005/8/layout/hList7"/>
    <dgm:cxn modelId="{2D5DACAD-AD9B-4633-A7AC-5C1C94B2DD84}" type="presParOf" srcId="{6206983D-3F49-48CB-A279-CF2F01D89C2F}" destId="{E14A7B37-AF69-435E-90FD-D37C33A9868E}" srcOrd="3" destOrd="0" presId="urn:microsoft.com/office/officeart/2005/8/layout/hList7"/>
    <dgm:cxn modelId="{6ED03C16-32EF-421F-B44F-D2233727236F}" type="presParOf" srcId="{E2DA74BB-A861-4446-B6C3-5F521C6C7CD7}" destId="{6F9E6C7F-1B03-4F1B-BB32-A1BB41C46025}" srcOrd="1" destOrd="0" presId="urn:microsoft.com/office/officeart/2005/8/layout/hList7"/>
    <dgm:cxn modelId="{38D6526F-CD42-4EDD-8E3E-786F13406972}" type="presParOf" srcId="{E2DA74BB-A861-4446-B6C3-5F521C6C7CD7}" destId="{09A1D2D1-7AC6-4F1E-9391-9587E02BABC8}" srcOrd="2" destOrd="0" presId="urn:microsoft.com/office/officeart/2005/8/layout/hList7"/>
    <dgm:cxn modelId="{DF89EC10-7681-49E1-8510-D67933B05772}" type="presParOf" srcId="{09A1D2D1-7AC6-4F1E-9391-9587E02BABC8}" destId="{E4D462F2-8CFD-4CC5-8AEA-238AF15D5709}" srcOrd="0" destOrd="0" presId="urn:microsoft.com/office/officeart/2005/8/layout/hList7"/>
    <dgm:cxn modelId="{2B42D381-CA82-4F48-8150-E69644784637}" type="presParOf" srcId="{09A1D2D1-7AC6-4F1E-9391-9587E02BABC8}" destId="{0B0EF69B-1385-4CE2-8622-56EF7CFDD4AA}" srcOrd="1" destOrd="0" presId="urn:microsoft.com/office/officeart/2005/8/layout/hList7"/>
    <dgm:cxn modelId="{952AD32C-709E-47BE-B970-1F42062C2753}" type="presParOf" srcId="{09A1D2D1-7AC6-4F1E-9391-9587E02BABC8}" destId="{3F024AC9-E04E-4170-9FF2-F8FBE458FCDA}" srcOrd="2" destOrd="0" presId="urn:microsoft.com/office/officeart/2005/8/layout/hList7"/>
    <dgm:cxn modelId="{866AE869-C913-4C98-9CD9-D88ABEE9987F}" type="presParOf" srcId="{09A1D2D1-7AC6-4F1E-9391-9587E02BABC8}" destId="{B40766B1-C014-4A75-B0D7-3C2C3AB11145}" srcOrd="3" destOrd="0" presId="urn:microsoft.com/office/officeart/2005/8/layout/hList7"/>
    <dgm:cxn modelId="{FDAF8611-A568-465F-8AF6-638CE87BD85E}" type="presParOf" srcId="{E2DA74BB-A861-4446-B6C3-5F521C6C7CD7}" destId="{29AD0652-FABF-456F-9AD4-73ECB6F06F4E}" srcOrd="3" destOrd="0" presId="urn:microsoft.com/office/officeart/2005/8/layout/hList7"/>
    <dgm:cxn modelId="{81FDECE1-2ADA-4FBA-B8C5-73FD23FAEEEA}" type="presParOf" srcId="{E2DA74BB-A861-4446-B6C3-5F521C6C7CD7}" destId="{ABA733E8-3141-47D9-9427-7E83FACDCC95}" srcOrd="4" destOrd="0" presId="urn:microsoft.com/office/officeart/2005/8/layout/hList7"/>
    <dgm:cxn modelId="{B19DA349-B0AA-46E5-818F-361717E9505C}" type="presParOf" srcId="{ABA733E8-3141-47D9-9427-7E83FACDCC95}" destId="{2199C77A-1A9C-42C2-9B14-CBB4F1337F22}" srcOrd="0" destOrd="0" presId="urn:microsoft.com/office/officeart/2005/8/layout/hList7"/>
    <dgm:cxn modelId="{83C5F988-2574-43EC-BF2C-52ACDDA89FA3}" type="presParOf" srcId="{ABA733E8-3141-47D9-9427-7E83FACDCC95}" destId="{204EF830-7D45-4BBD-87C4-74D5A9A1A07C}" srcOrd="1" destOrd="0" presId="urn:microsoft.com/office/officeart/2005/8/layout/hList7"/>
    <dgm:cxn modelId="{6849B3AE-91CB-4DE4-8D70-198B7A85D7F4}" type="presParOf" srcId="{ABA733E8-3141-47D9-9427-7E83FACDCC95}" destId="{9321D12A-F67C-417F-A0E7-67F218BE0311}" srcOrd="2" destOrd="0" presId="urn:microsoft.com/office/officeart/2005/8/layout/hList7"/>
    <dgm:cxn modelId="{6D1716BF-D079-4F84-9BF4-923E3B6A03C8}" type="presParOf" srcId="{ABA733E8-3141-47D9-9427-7E83FACDCC95}" destId="{C5403605-3A4B-41ED-8B7C-9E6E7F02DD9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457D-2DF9-470F-9653-02735252BC88}">
      <dsp:nvSpPr>
        <dsp:cNvPr id="0" name=""/>
        <dsp:cNvSpPr/>
      </dsp:nvSpPr>
      <dsp:spPr>
        <a:xfrm>
          <a:off x="137541" y="1536028"/>
          <a:ext cx="3864111" cy="2477194"/>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smtClean="0"/>
            <a:t>Everyday</a:t>
          </a:r>
        </a:p>
        <a:p>
          <a:pPr lvl="0" algn="ctr" defTabSz="1422400">
            <a:lnSpc>
              <a:spcPct val="90000"/>
            </a:lnSpc>
            <a:spcBef>
              <a:spcPct val="0"/>
            </a:spcBef>
            <a:spcAft>
              <a:spcPct val="35000"/>
            </a:spcAft>
          </a:pPr>
          <a:r>
            <a:rPr lang="en-US" sz="3200" b="1" kern="1200" smtClean="0"/>
            <a:t> Anecdotes</a:t>
          </a:r>
          <a:endParaRPr lang="en-US" sz="3200" b="1" kern="1200" dirty="0"/>
        </a:p>
      </dsp:txBody>
      <dsp:txXfrm>
        <a:off x="137541" y="2526905"/>
        <a:ext cx="3864111" cy="990877"/>
      </dsp:txXfrm>
    </dsp:sp>
    <dsp:sp modelId="{E14A7B37-AF69-435E-90FD-D37C33A9868E}">
      <dsp:nvSpPr>
        <dsp:cNvPr id="0" name=""/>
        <dsp:cNvSpPr/>
      </dsp:nvSpPr>
      <dsp:spPr>
        <a:xfrm flipH="1" flipV="1">
          <a:off x="1984721" y="3976627"/>
          <a:ext cx="207861" cy="127498"/>
        </a:xfrm>
        <a:prstGeom prst="ellipse">
          <a:avLst/>
        </a:prstGeom>
        <a:solidFill>
          <a:schemeClr val="accent5">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C77A-1A9C-42C2-9B14-CBB4F1337F22}">
      <dsp:nvSpPr>
        <dsp:cNvPr id="0" name=""/>
        <dsp:cNvSpPr/>
      </dsp:nvSpPr>
      <dsp:spPr>
        <a:xfrm>
          <a:off x="4127418" y="1549693"/>
          <a:ext cx="3964640" cy="2458973"/>
        </a:xfrm>
        <a:prstGeom prst="roundRect">
          <a:avLst>
            <a:gd name="adj" fmla="val 10000"/>
          </a:avLst>
        </a:prstGeom>
        <a:solidFill>
          <a:schemeClr val="accent5">
            <a:hueOff val="-1226368"/>
            <a:satOff val="-23692"/>
            <a:lumOff val="-647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smtClean="0"/>
            <a:t>Life</a:t>
          </a:r>
        </a:p>
        <a:p>
          <a:pPr lvl="0" algn="ctr" defTabSz="1422400">
            <a:lnSpc>
              <a:spcPct val="90000"/>
            </a:lnSpc>
            <a:spcBef>
              <a:spcPct val="0"/>
            </a:spcBef>
            <a:spcAft>
              <a:spcPct val="35000"/>
            </a:spcAft>
          </a:pPr>
          <a:r>
            <a:rPr lang="en-US" sz="3200" b="1" kern="1200" smtClean="0"/>
            <a:t>Histories</a:t>
          </a:r>
          <a:endParaRPr lang="en-US" sz="3200" b="1" kern="1200" dirty="0"/>
        </a:p>
      </dsp:txBody>
      <dsp:txXfrm>
        <a:off x="4127418" y="2533283"/>
        <a:ext cx="3964640" cy="983589"/>
      </dsp:txXfrm>
    </dsp:sp>
    <dsp:sp modelId="{C5403605-3A4B-41ED-8B7C-9E6E7F02DD9A}">
      <dsp:nvSpPr>
        <dsp:cNvPr id="0" name=""/>
        <dsp:cNvSpPr/>
      </dsp:nvSpPr>
      <dsp:spPr>
        <a:xfrm>
          <a:off x="6227037" y="3875521"/>
          <a:ext cx="205238" cy="317078"/>
        </a:xfrm>
        <a:prstGeom prst="ellipse">
          <a:avLst/>
        </a:prstGeom>
        <a:solidFill>
          <a:schemeClr val="accent5">
            <a:tint val="50000"/>
            <a:hueOff val="-589694"/>
            <a:satOff val="-28740"/>
            <a:lumOff val="-367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8C8F58-224D-462F-8984-56756ABC14CC}">
      <dsp:nvSpPr>
        <dsp:cNvPr id="0" name=""/>
        <dsp:cNvSpPr/>
      </dsp:nvSpPr>
      <dsp:spPr>
        <a:xfrm>
          <a:off x="452398" y="3631175"/>
          <a:ext cx="7324803" cy="711755"/>
        </a:xfrm>
        <a:prstGeom prst="leftRightArrow">
          <a:avLst/>
        </a:prstGeom>
        <a:solidFill>
          <a:srgbClr val="FFC8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457D-2DF9-470F-9653-02735252BC88}">
      <dsp:nvSpPr>
        <dsp:cNvPr id="0" name=""/>
        <dsp:cNvSpPr/>
      </dsp:nvSpPr>
      <dsp:spPr>
        <a:xfrm>
          <a:off x="118582" y="1536028"/>
          <a:ext cx="3954850" cy="2477194"/>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Descriptive</a:t>
          </a:r>
          <a:endParaRPr lang="en-US" sz="3200" b="1" kern="1200" dirty="0"/>
        </a:p>
      </dsp:txBody>
      <dsp:txXfrm>
        <a:off x="118582" y="2526905"/>
        <a:ext cx="3954850" cy="990877"/>
      </dsp:txXfrm>
    </dsp:sp>
    <dsp:sp modelId="{E14A7B37-AF69-435E-90FD-D37C33A9868E}">
      <dsp:nvSpPr>
        <dsp:cNvPr id="0" name=""/>
        <dsp:cNvSpPr/>
      </dsp:nvSpPr>
      <dsp:spPr>
        <a:xfrm flipH="1" flipV="1">
          <a:off x="2011132" y="3976627"/>
          <a:ext cx="207861" cy="127498"/>
        </a:xfrm>
        <a:prstGeom prst="ellipse">
          <a:avLst/>
        </a:prstGeom>
        <a:solidFill>
          <a:schemeClr val="accent5">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D462F2-8CFD-4CC5-8AEA-238AF15D5709}">
      <dsp:nvSpPr>
        <dsp:cNvPr id="0" name=""/>
        <dsp:cNvSpPr/>
      </dsp:nvSpPr>
      <dsp:spPr>
        <a:xfrm>
          <a:off x="4198534" y="1549658"/>
          <a:ext cx="3912483" cy="2459021"/>
        </a:xfrm>
        <a:prstGeom prst="roundRect">
          <a:avLst>
            <a:gd name="adj" fmla="val 10000"/>
          </a:avLst>
        </a:prstGeom>
        <a:solidFill>
          <a:schemeClr val="accent5">
            <a:hueOff val="-1226368"/>
            <a:satOff val="-23692"/>
            <a:lumOff val="-647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1" kern="1200" dirty="0" smtClean="0"/>
            <a:t>Personal</a:t>
          </a:r>
          <a:endParaRPr lang="en-US" sz="3400" b="1" kern="1200" dirty="0"/>
        </a:p>
      </dsp:txBody>
      <dsp:txXfrm>
        <a:off x="4198534" y="2533266"/>
        <a:ext cx="3912483" cy="983608"/>
      </dsp:txXfrm>
    </dsp:sp>
    <dsp:sp modelId="{B40766B1-C014-4A75-B0D7-3C2C3AB11145}">
      <dsp:nvSpPr>
        <dsp:cNvPr id="0" name=""/>
        <dsp:cNvSpPr/>
      </dsp:nvSpPr>
      <dsp:spPr>
        <a:xfrm>
          <a:off x="6084572" y="4151331"/>
          <a:ext cx="58526" cy="45712"/>
        </a:xfrm>
        <a:prstGeom prst="ellipse">
          <a:avLst/>
        </a:prstGeom>
        <a:solidFill>
          <a:schemeClr val="accent5">
            <a:tint val="50000"/>
            <a:hueOff val="-589694"/>
            <a:satOff val="-28740"/>
            <a:lumOff val="-367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8C8F58-224D-462F-8984-56756ABC14CC}">
      <dsp:nvSpPr>
        <dsp:cNvPr id="0" name=""/>
        <dsp:cNvSpPr/>
      </dsp:nvSpPr>
      <dsp:spPr>
        <a:xfrm>
          <a:off x="436052" y="3631175"/>
          <a:ext cx="7357494" cy="711755"/>
        </a:xfrm>
        <a:prstGeom prst="leftRightArrow">
          <a:avLst/>
        </a:prstGeom>
        <a:solidFill>
          <a:srgbClr val="FFC8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457D-2DF9-470F-9653-02735252BC88}">
      <dsp:nvSpPr>
        <dsp:cNvPr id="0" name=""/>
        <dsp:cNvSpPr/>
      </dsp:nvSpPr>
      <dsp:spPr>
        <a:xfrm>
          <a:off x="80949" y="1536028"/>
          <a:ext cx="2640130" cy="2477194"/>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Facilitator</a:t>
          </a:r>
          <a:endParaRPr lang="en-US" sz="3200" b="1" kern="1200" dirty="0"/>
        </a:p>
      </dsp:txBody>
      <dsp:txXfrm>
        <a:off x="80949" y="2526905"/>
        <a:ext cx="2640130" cy="990877"/>
      </dsp:txXfrm>
    </dsp:sp>
    <dsp:sp modelId="{E14A7B37-AF69-435E-90FD-D37C33A9868E}">
      <dsp:nvSpPr>
        <dsp:cNvPr id="0" name=""/>
        <dsp:cNvSpPr/>
      </dsp:nvSpPr>
      <dsp:spPr>
        <a:xfrm flipH="1" flipV="1">
          <a:off x="1316139" y="3976627"/>
          <a:ext cx="207861" cy="127498"/>
        </a:xfrm>
        <a:prstGeom prst="ellipse">
          <a:avLst/>
        </a:prstGeom>
        <a:solidFill>
          <a:schemeClr val="accent5">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D462F2-8CFD-4CC5-8AEA-238AF15D5709}">
      <dsp:nvSpPr>
        <dsp:cNvPr id="0" name=""/>
        <dsp:cNvSpPr/>
      </dsp:nvSpPr>
      <dsp:spPr>
        <a:xfrm>
          <a:off x="2807008" y="1549658"/>
          <a:ext cx="2486547" cy="2459021"/>
        </a:xfrm>
        <a:prstGeom prst="roundRect">
          <a:avLst>
            <a:gd name="adj" fmla="val 10000"/>
          </a:avLst>
        </a:prstGeom>
        <a:solidFill>
          <a:schemeClr val="accent5">
            <a:hueOff val="-613184"/>
            <a:satOff val="-11846"/>
            <a:lumOff val="-323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1" kern="1200" dirty="0" smtClean="0"/>
            <a:t>Scribe</a:t>
          </a:r>
          <a:endParaRPr lang="en-US" sz="3400" b="1" kern="1200" dirty="0"/>
        </a:p>
      </dsp:txBody>
      <dsp:txXfrm>
        <a:off x="2807008" y="2533266"/>
        <a:ext cx="2486547" cy="983608"/>
      </dsp:txXfrm>
    </dsp:sp>
    <dsp:sp modelId="{B40766B1-C014-4A75-B0D7-3C2C3AB11145}">
      <dsp:nvSpPr>
        <dsp:cNvPr id="0" name=""/>
        <dsp:cNvSpPr/>
      </dsp:nvSpPr>
      <dsp:spPr>
        <a:xfrm>
          <a:off x="3980078" y="4151331"/>
          <a:ext cx="58526" cy="45712"/>
        </a:xfrm>
        <a:prstGeom prst="ellipse">
          <a:avLst/>
        </a:prstGeom>
        <a:solidFill>
          <a:schemeClr val="accent5">
            <a:tint val="50000"/>
            <a:hueOff val="-294847"/>
            <a:satOff val="-14370"/>
            <a:lumOff val="-183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C77A-1A9C-42C2-9B14-CBB4F1337F22}">
      <dsp:nvSpPr>
        <dsp:cNvPr id="0" name=""/>
        <dsp:cNvSpPr/>
      </dsp:nvSpPr>
      <dsp:spPr>
        <a:xfrm>
          <a:off x="5379484" y="1549693"/>
          <a:ext cx="2769166" cy="2458973"/>
        </a:xfrm>
        <a:prstGeom prst="roundRect">
          <a:avLst>
            <a:gd name="adj" fmla="val 10000"/>
          </a:avLst>
        </a:prstGeom>
        <a:solidFill>
          <a:schemeClr val="accent5">
            <a:hueOff val="-1226368"/>
            <a:satOff val="-23692"/>
            <a:lumOff val="-647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None</a:t>
          </a:r>
          <a:endParaRPr lang="en-US" sz="3200" b="1" kern="1200" dirty="0"/>
        </a:p>
      </dsp:txBody>
      <dsp:txXfrm>
        <a:off x="5379484" y="2533283"/>
        <a:ext cx="2769166" cy="983589"/>
      </dsp:txXfrm>
    </dsp:sp>
    <dsp:sp modelId="{C5403605-3A4B-41ED-8B7C-9E6E7F02DD9A}">
      <dsp:nvSpPr>
        <dsp:cNvPr id="0" name=""/>
        <dsp:cNvSpPr/>
      </dsp:nvSpPr>
      <dsp:spPr>
        <a:xfrm>
          <a:off x="6881366" y="3875521"/>
          <a:ext cx="205238" cy="317078"/>
        </a:xfrm>
        <a:prstGeom prst="ellipse">
          <a:avLst/>
        </a:prstGeom>
        <a:solidFill>
          <a:schemeClr val="accent5">
            <a:tint val="50000"/>
            <a:hueOff val="-589694"/>
            <a:satOff val="-28740"/>
            <a:lumOff val="-367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8C8F58-224D-462F-8984-56756ABC14CC}">
      <dsp:nvSpPr>
        <dsp:cNvPr id="0" name=""/>
        <dsp:cNvSpPr/>
      </dsp:nvSpPr>
      <dsp:spPr>
        <a:xfrm>
          <a:off x="402103" y="3631175"/>
          <a:ext cx="7425393" cy="711755"/>
        </a:xfrm>
        <a:prstGeom prst="leftRightArrow">
          <a:avLst/>
        </a:prstGeom>
        <a:solidFill>
          <a:srgbClr val="FFC8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457D-2DF9-470F-9653-02735252BC88}">
      <dsp:nvSpPr>
        <dsp:cNvPr id="0" name=""/>
        <dsp:cNvSpPr/>
      </dsp:nvSpPr>
      <dsp:spPr>
        <a:xfrm>
          <a:off x="80949" y="1536028"/>
          <a:ext cx="2640130" cy="2477194"/>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Small group</a:t>
          </a:r>
          <a:endParaRPr lang="en-US" sz="3200" b="1" kern="1200" dirty="0"/>
        </a:p>
      </dsp:txBody>
      <dsp:txXfrm>
        <a:off x="80949" y="2526905"/>
        <a:ext cx="2640130" cy="990877"/>
      </dsp:txXfrm>
    </dsp:sp>
    <dsp:sp modelId="{E14A7B37-AF69-435E-90FD-D37C33A9868E}">
      <dsp:nvSpPr>
        <dsp:cNvPr id="0" name=""/>
        <dsp:cNvSpPr/>
      </dsp:nvSpPr>
      <dsp:spPr>
        <a:xfrm flipH="1" flipV="1">
          <a:off x="1316139" y="3976627"/>
          <a:ext cx="207861" cy="127498"/>
        </a:xfrm>
        <a:prstGeom prst="ellipse">
          <a:avLst/>
        </a:prstGeom>
        <a:solidFill>
          <a:schemeClr val="accent5">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D462F2-8CFD-4CC5-8AEA-238AF15D5709}">
      <dsp:nvSpPr>
        <dsp:cNvPr id="0" name=""/>
        <dsp:cNvSpPr/>
      </dsp:nvSpPr>
      <dsp:spPr>
        <a:xfrm>
          <a:off x="2807008" y="1549658"/>
          <a:ext cx="2486547" cy="2459021"/>
        </a:xfrm>
        <a:prstGeom prst="roundRect">
          <a:avLst>
            <a:gd name="adj" fmla="val 10000"/>
          </a:avLst>
        </a:prstGeom>
        <a:solidFill>
          <a:schemeClr val="accent5">
            <a:hueOff val="-613184"/>
            <a:satOff val="-11846"/>
            <a:lumOff val="-323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1" kern="1200" dirty="0" smtClean="0"/>
            <a:t>Pair</a:t>
          </a:r>
          <a:endParaRPr lang="en-US" sz="3400" b="1" kern="1200" dirty="0"/>
        </a:p>
      </dsp:txBody>
      <dsp:txXfrm>
        <a:off x="2807008" y="2533266"/>
        <a:ext cx="2486547" cy="983608"/>
      </dsp:txXfrm>
    </dsp:sp>
    <dsp:sp modelId="{B40766B1-C014-4A75-B0D7-3C2C3AB11145}">
      <dsp:nvSpPr>
        <dsp:cNvPr id="0" name=""/>
        <dsp:cNvSpPr/>
      </dsp:nvSpPr>
      <dsp:spPr>
        <a:xfrm>
          <a:off x="3980078" y="4151331"/>
          <a:ext cx="58526" cy="45712"/>
        </a:xfrm>
        <a:prstGeom prst="ellipse">
          <a:avLst/>
        </a:prstGeom>
        <a:solidFill>
          <a:schemeClr val="accent5">
            <a:tint val="50000"/>
            <a:hueOff val="-294847"/>
            <a:satOff val="-14370"/>
            <a:lumOff val="-183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C77A-1A9C-42C2-9B14-CBB4F1337F22}">
      <dsp:nvSpPr>
        <dsp:cNvPr id="0" name=""/>
        <dsp:cNvSpPr/>
      </dsp:nvSpPr>
      <dsp:spPr>
        <a:xfrm>
          <a:off x="5379484" y="1549693"/>
          <a:ext cx="2769166" cy="2458973"/>
        </a:xfrm>
        <a:prstGeom prst="roundRect">
          <a:avLst>
            <a:gd name="adj" fmla="val 10000"/>
          </a:avLst>
        </a:prstGeom>
        <a:solidFill>
          <a:schemeClr val="accent5">
            <a:hueOff val="-1226368"/>
            <a:satOff val="-23692"/>
            <a:lumOff val="-647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Individual</a:t>
          </a:r>
          <a:endParaRPr lang="en-US" sz="3200" b="1" kern="1200" dirty="0"/>
        </a:p>
      </dsp:txBody>
      <dsp:txXfrm>
        <a:off x="5379484" y="2533283"/>
        <a:ext cx="2769166" cy="983589"/>
      </dsp:txXfrm>
    </dsp:sp>
    <dsp:sp modelId="{C5403605-3A4B-41ED-8B7C-9E6E7F02DD9A}">
      <dsp:nvSpPr>
        <dsp:cNvPr id="0" name=""/>
        <dsp:cNvSpPr/>
      </dsp:nvSpPr>
      <dsp:spPr>
        <a:xfrm>
          <a:off x="6881366" y="3875521"/>
          <a:ext cx="205238" cy="317078"/>
        </a:xfrm>
        <a:prstGeom prst="ellipse">
          <a:avLst/>
        </a:prstGeom>
        <a:solidFill>
          <a:schemeClr val="accent5">
            <a:tint val="50000"/>
            <a:hueOff val="-589694"/>
            <a:satOff val="-28740"/>
            <a:lumOff val="-367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8C8F58-224D-462F-8984-56756ABC14CC}">
      <dsp:nvSpPr>
        <dsp:cNvPr id="0" name=""/>
        <dsp:cNvSpPr/>
      </dsp:nvSpPr>
      <dsp:spPr>
        <a:xfrm>
          <a:off x="402103" y="3631175"/>
          <a:ext cx="7425393" cy="711755"/>
        </a:xfrm>
        <a:prstGeom prst="leftRightArrow">
          <a:avLst/>
        </a:prstGeom>
        <a:solidFill>
          <a:srgbClr val="FFC8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1" y="4388644"/>
            <a:ext cx="5486399" cy="4157663"/>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5531276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is.unesco.org/FactSheets/Documents/fs20-literacy-day-2012-en-v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ewamericanhorizons.org/training-video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is.unesco.org/FactSheets/Documents/fs20-literacy-day-2012-en-v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lvl="0" rtl="0">
              <a:buNone/>
            </a:pPr>
            <a:r>
              <a:rPr lang="en" dirty="0"/>
              <a:t>NH 358</a:t>
            </a:r>
          </a:p>
          <a:p>
            <a:endParaRPr lang="en" dirty="0"/>
          </a:p>
          <a:p>
            <a:pPr lvl="0" rtl="0">
              <a:buNone/>
            </a:pPr>
            <a:r>
              <a:rPr lang="en" dirty="0"/>
              <a:t>Introductions (personal).</a:t>
            </a:r>
          </a:p>
          <a:p>
            <a:pPr lvl="0" rtl="0">
              <a:buNone/>
            </a:pPr>
            <a:r>
              <a:rPr lang="en" dirty="0"/>
              <a:t>Introduction (topic): this demo is focused on what teachers can do to involve leslla learners’ lives in the classroom.  Specifically, we will focus on techniques for eliciting student narratives and other types of meaningful writing.   Also, to be clear, this is a hands-on demonstration session, which means that we’ll ask everyone to participate in some small group activities that help demonstrate ways of eliciting learner text in classrooms.  </a:t>
            </a:r>
          </a:p>
          <a:p>
            <a:endParaRPr lang="en" dirty="0"/>
          </a:p>
          <a:p>
            <a:pPr lvl="0" rtl="0">
              <a:buNone/>
            </a:pPr>
            <a:r>
              <a:rPr lang="en" dirty="0"/>
              <a:t>The goal of this demonstration is for everyone here to </a:t>
            </a:r>
            <a:r>
              <a:rPr lang="en" sz="1400" dirty="0"/>
              <a:t>leave this presentation w/ at least one concrete idea of how to get learners to talk about themselves in a meaningful way that can then be used to generate text for further classroom activities or materials. </a:t>
            </a:r>
          </a:p>
        </p:txBody>
      </p:sp>
    </p:spTree>
    <p:extLst>
      <p:ext uri="{BB962C8B-B14F-4D97-AF65-F5344CB8AC3E}">
        <p14:creationId xmlns:p14="http://schemas.microsoft.com/office/powerpoint/2010/main" val="14314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lvl="0" rtl="0">
              <a:buNone/>
            </a:pPr>
            <a:r>
              <a:rPr lang="en" dirty="0"/>
              <a:t>In this demo, we will focus on ways of using learner-generated texts, which is a powerful way of incorporating learners’ experiences, strengths, and meaningful content into the classroom.  By learner-generated texts, we mean a range of writing that may range in topic, from personal narratives to something more descriptive and impersonal; the writing may be done based on the ss’ oral language, with the teacher writing the words down, it could be that the teacher corrects and facilitates the language, or not, or ss of certain levels may be able to write in small groups, pairs, or even by themselves. </a:t>
            </a:r>
          </a:p>
          <a:p>
            <a:endParaRPr lang="en" dirty="0"/>
          </a:p>
          <a:p>
            <a:pPr lvl="0" rtl="0">
              <a:buNone/>
            </a:pPr>
            <a:r>
              <a:rPr lang="en" dirty="0"/>
              <a:t>For each of the activities we do today, we hope to give you a different perspective on the dynamics of writing activities for LESLLA classrooms, and after each activity, some time to share your thoughts and experiences. </a:t>
            </a:r>
          </a:p>
          <a:p>
            <a:endParaRPr lang="en" dirty="0"/>
          </a:p>
          <a:p>
            <a:endParaRPr lang="en" dirty="0"/>
          </a:p>
          <a:p>
            <a:endParaRPr lang="en" dirty="0"/>
          </a:p>
          <a:p>
            <a:pPr lvl="0" rtl="0">
              <a:buNone/>
            </a:pPr>
            <a:r>
              <a:rPr lang="en" dirty="0"/>
              <a:t>The central example is students writing stories that narrate a life experience.  For example, a teacher could work one-on-one with a student to help them write a story about their family, such as the birth of one of their children, or how they celebrated a certain holiday in their country.  </a:t>
            </a:r>
          </a:p>
          <a:p>
            <a:endParaRPr lang="en" dirty="0"/>
          </a:p>
          <a:p>
            <a:pPr lvl="0" rtl="0">
              <a:buNone/>
            </a:pPr>
            <a:r>
              <a:rPr lang="en" dirty="0"/>
              <a:t>Although learner narratives can be particularly powerful when teaching lessla learners, there are other types of writing that incorporate learners’ language in other ways.  Almost any kind of descriptive writing could be a chance for the teacher to collaborate with learners in such a way that the learners feel that they created the text.  For example, the task could be to describe a person in the learners’ family, an object in the room, or even the differences between their home culture and their current culture.  </a:t>
            </a:r>
          </a:p>
          <a:p>
            <a:endParaRPr lang="en" dirty="0"/>
          </a:p>
          <a:p>
            <a:pPr lvl="0" rtl="0">
              <a:buNone/>
            </a:pPr>
            <a:r>
              <a:rPr lang="en" dirty="0"/>
              <a:t>The other points listed show other continuum for learner-generated texts</a:t>
            </a:r>
          </a:p>
          <a:p>
            <a:endParaRPr lang="en" dirty="0"/>
          </a:p>
        </p:txBody>
      </p:sp>
    </p:spTree>
    <p:extLst>
      <p:ext uri="{BB962C8B-B14F-4D97-AF65-F5344CB8AC3E}">
        <p14:creationId xmlns:p14="http://schemas.microsoft.com/office/powerpoint/2010/main" val="286798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dirty="0" smtClean="0"/>
              <a:t>Thanks,</a:t>
            </a:r>
            <a:r>
              <a:rPr lang="en-US" baseline="0" dirty="0" smtClean="0"/>
              <a:t> Eric.</a:t>
            </a:r>
          </a:p>
          <a:p>
            <a:r>
              <a:rPr lang="en-US" baseline="0" dirty="0" smtClean="0"/>
              <a:t>I’m going to take you through an activity that you can adapt for your classrooms to help learners tell you their stories.  You can’t just say, “Tell me your story!” </a:t>
            </a:r>
            <a:endParaRPr lang="en-US" dirty="0"/>
          </a:p>
        </p:txBody>
      </p:sp>
    </p:spTree>
    <p:extLst>
      <p:ext uri="{BB962C8B-B14F-4D97-AF65-F5344CB8AC3E}">
        <p14:creationId xmlns:p14="http://schemas.microsoft.com/office/powerpoint/2010/main" val="404682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Share about yourself</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Modeling is always important!</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Helps to build classroom community by sharing personal info</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Gives Ss head’s up that we talk about ourselves in class (prior to asking for any info from them)</a:t>
            </a:r>
          </a:p>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Help learners get to know each other</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Encourage them to ask one another questions</a:t>
            </a:r>
          </a:p>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Listen to and observe your students</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teachers can learn more subtle information about students by simply paying attention: listening to side conversations, asking questions, and observing students in and out of class”</a:t>
            </a:r>
          </a:p>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Put books out during break time</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Thanks to Eric’s suggestion, I did this &amp; it was an interesting way to see what Ss gravitated towards.</a:t>
            </a:r>
          </a:p>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Learners spontaneously tell you stories; run with them!</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Example of Cambodian student</a:t>
            </a:r>
          </a:p>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Bring in pictures or prompts</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Pictures of immigrants, refugees, or home cultures that Ss can relate to can provide a starting place for discussions that are not about the Ss’ personal lives</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Weinstein, 1999, p.25: in this example, the T brought in pics of Mien life in rural Laos &amp; Ss were comfortable talking about the familiar pics, while they felt their own lives were rather depressing to discuss. The T reflected that the 1st person narrative may be culturally inappropriate (or at least less common) for her Ss. Ultimately, the Ss published a book on life in Laos that they were able to share with their children.</a:t>
            </a:r>
          </a:p>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Scaffold learner narratives</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Model oral language, then move to text, then provide paragraph schemas</a:t>
            </a:r>
          </a:p>
          <a:p>
            <a:pPr lvl="0" rtl="0">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Use “shadow texts” (Morgan, 1997) for sensitive topics</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Learner-generated texts about other people in similar contexts are still valuable in that they are related to learners’ lives (although not</a:t>
            </a:r>
            <a:r>
              <a:rPr lang="en" i="1"/>
              <a:t> personal</a:t>
            </a:r>
            <a:r>
              <a:rPr lang="en"/>
              <a:t>)</a:t>
            </a:r>
          </a:p>
          <a:p>
            <a:pPr lvl="0" rtl="0">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Ss could then have the option to expand stories to include personal accounts</a:t>
            </a:r>
          </a:p>
          <a:p>
            <a:endParaRPr lang="en"/>
          </a:p>
        </p:txBody>
      </p:sp>
    </p:spTree>
    <p:extLst>
      <p:ext uri="{BB962C8B-B14F-4D97-AF65-F5344CB8AC3E}">
        <p14:creationId xmlns:p14="http://schemas.microsoft.com/office/powerpoint/2010/main" val="149856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r>
              <a:rPr lang="en-US" sz="1100" b="0" i="0" u="none" strike="noStrike" kern="1200" dirty="0" smtClean="0">
                <a:solidFill>
                  <a:schemeClr val="tx1"/>
                </a:solidFill>
                <a:effectLst/>
                <a:latin typeface="+mn-lt"/>
                <a:ea typeface="+mn-ea"/>
                <a:cs typeface="+mn-cs"/>
              </a:rPr>
              <a:t>Adapted from activity done by </a:t>
            </a:r>
            <a:r>
              <a:rPr lang="en-US" sz="1100" b="0" i="0" u="none" strike="noStrike" kern="1200" dirty="0" err="1" smtClean="0">
                <a:solidFill>
                  <a:schemeClr val="tx1"/>
                </a:solidFill>
                <a:effectLst/>
                <a:latin typeface="+mn-lt"/>
                <a:ea typeface="+mn-ea"/>
                <a:cs typeface="+mn-cs"/>
              </a:rPr>
              <a:t>Diedre</a:t>
            </a:r>
            <a:r>
              <a:rPr lang="en-US" sz="1100" b="0" i="0" u="none" strike="noStrike" kern="1200" dirty="0" smtClean="0">
                <a:solidFill>
                  <a:schemeClr val="tx1"/>
                </a:solidFill>
                <a:effectLst/>
                <a:latin typeface="+mn-lt"/>
                <a:ea typeface="+mn-ea"/>
                <a:cs typeface="+mn-cs"/>
              </a:rPr>
              <a:t> Cain, a PCC Cascade Level 1 teacher.</a:t>
            </a:r>
          </a:p>
          <a:p>
            <a:r>
              <a:rPr lang="en-US" sz="1100" b="0" i="0" u="none" strike="noStrike" kern="1200" dirty="0" smtClean="0">
                <a:solidFill>
                  <a:schemeClr val="tx1"/>
                </a:solidFill>
                <a:effectLst/>
                <a:latin typeface="+mn-lt"/>
                <a:ea typeface="+mn-ea"/>
                <a:cs typeface="+mn-cs"/>
              </a:rPr>
              <a:t>1-sheet activity, zoomed</a:t>
            </a:r>
            <a:r>
              <a:rPr lang="en-US" sz="1100" b="0" i="0" u="none" strike="noStrike" kern="1200" baseline="0" dirty="0" smtClean="0">
                <a:solidFill>
                  <a:schemeClr val="tx1"/>
                </a:solidFill>
                <a:effectLst/>
                <a:latin typeface="+mn-lt"/>
                <a:ea typeface="+mn-ea"/>
                <a:cs typeface="+mn-cs"/>
              </a:rPr>
              <a:t> in for ease of reading on these slides.  Here’s the 1</a:t>
            </a:r>
            <a:r>
              <a:rPr lang="en-US" sz="1100" b="0" i="0" u="none" strike="noStrike" kern="1200" baseline="30000" dirty="0" smtClean="0">
                <a:solidFill>
                  <a:schemeClr val="tx1"/>
                </a:solidFill>
                <a:effectLst/>
                <a:latin typeface="+mn-lt"/>
                <a:ea typeface="+mn-ea"/>
                <a:cs typeface="+mn-cs"/>
              </a:rPr>
              <a:t>st</a:t>
            </a:r>
            <a:r>
              <a:rPr lang="en-US" sz="1100" b="0" i="0" u="none" strike="noStrike" kern="1200" baseline="0" dirty="0" smtClean="0">
                <a:solidFill>
                  <a:schemeClr val="tx1"/>
                </a:solidFill>
                <a:effectLst/>
                <a:latin typeface="+mn-lt"/>
                <a:ea typeface="+mn-ea"/>
                <a:cs typeface="+mn-cs"/>
              </a:rPr>
              <a:t> half:</a:t>
            </a:r>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This</a:t>
            </a:r>
            <a:r>
              <a:rPr lang="en-US" sz="1100" b="0" i="0" u="none" strike="noStrike" kern="1200" baseline="0" dirty="0" smtClean="0">
                <a:solidFill>
                  <a:schemeClr val="tx1"/>
                </a:solidFill>
                <a:effectLst/>
                <a:latin typeface="+mn-lt"/>
                <a:ea typeface="+mn-ea"/>
                <a:cs typeface="+mn-cs"/>
              </a:rPr>
              <a:t> activity is appropriate for high-level emergent readers because it builds on what they already know (themselves), it provides scaffolding for both close- and open-ended sentences, and it gives the space for talking about literacy-focused ideas (e.g., what is a sentence? What is a paragraph?) as well as culture-focused ideas….</a:t>
            </a:r>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8375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r>
              <a:rPr lang="en-US" sz="1100" b="0" i="0" u="none" strike="noStrike" kern="1200" dirty="0" smtClean="0">
                <a:solidFill>
                  <a:schemeClr val="tx1"/>
                </a:solidFill>
                <a:effectLst/>
                <a:latin typeface="+mn-lt"/>
                <a:ea typeface="+mn-ea"/>
                <a:cs typeface="+mn-cs"/>
              </a:rPr>
              <a:t>Adapted from activity done by </a:t>
            </a:r>
            <a:r>
              <a:rPr lang="en-US" sz="1100" b="0" i="0" u="none" strike="noStrike" kern="1200" dirty="0" err="1" smtClean="0">
                <a:solidFill>
                  <a:schemeClr val="tx1"/>
                </a:solidFill>
                <a:effectLst/>
                <a:latin typeface="+mn-lt"/>
                <a:ea typeface="+mn-ea"/>
                <a:cs typeface="+mn-cs"/>
              </a:rPr>
              <a:t>Diedre</a:t>
            </a:r>
            <a:r>
              <a:rPr lang="en-US" sz="1100" b="0" i="0" u="none" strike="noStrike" kern="1200" dirty="0" smtClean="0">
                <a:solidFill>
                  <a:schemeClr val="tx1"/>
                </a:solidFill>
                <a:effectLst/>
                <a:latin typeface="+mn-lt"/>
                <a:ea typeface="+mn-ea"/>
                <a:cs typeface="+mn-cs"/>
              </a:rPr>
              <a:t> Cain, a PCC Cascade Level 1 teacher.</a:t>
            </a:r>
          </a:p>
          <a:p>
            <a:r>
              <a:rPr lang="en-US" sz="1100" b="0" i="0" u="none" strike="noStrike" kern="1200" dirty="0" smtClean="0">
                <a:solidFill>
                  <a:schemeClr val="tx1"/>
                </a:solidFill>
                <a:effectLst/>
                <a:latin typeface="+mn-lt"/>
                <a:ea typeface="+mn-ea"/>
                <a:cs typeface="+mn-cs"/>
              </a:rPr>
              <a:t>1-sheet activity, zoomed</a:t>
            </a:r>
            <a:r>
              <a:rPr lang="en-US" sz="1100" b="0" i="0" u="none" strike="noStrike" kern="1200" baseline="0" dirty="0" smtClean="0">
                <a:solidFill>
                  <a:schemeClr val="tx1"/>
                </a:solidFill>
                <a:effectLst/>
                <a:latin typeface="+mn-lt"/>
                <a:ea typeface="+mn-ea"/>
                <a:cs typeface="+mn-cs"/>
              </a:rPr>
              <a:t> in for ease of reading on these slides.  Here’s the 1</a:t>
            </a:r>
            <a:r>
              <a:rPr lang="en-US" sz="1100" b="0" i="0" u="none" strike="noStrike" kern="1200" baseline="30000" dirty="0" smtClean="0">
                <a:solidFill>
                  <a:schemeClr val="tx1"/>
                </a:solidFill>
                <a:effectLst/>
                <a:latin typeface="+mn-lt"/>
                <a:ea typeface="+mn-ea"/>
                <a:cs typeface="+mn-cs"/>
              </a:rPr>
              <a:t>st</a:t>
            </a:r>
            <a:r>
              <a:rPr lang="en-US" sz="1100" b="0" i="0" u="none" strike="noStrike" kern="1200" baseline="0" dirty="0" smtClean="0">
                <a:solidFill>
                  <a:schemeClr val="tx1"/>
                </a:solidFill>
                <a:effectLst/>
                <a:latin typeface="+mn-lt"/>
                <a:ea typeface="+mn-ea"/>
                <a:cs typeface="+mn-cs"/>
              </a:rPr>
              <a:t> half:</a:t>
            </a:r>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This</a:t>
            </a:r>
            <a:r>
              <a:rPr lang="en-US" sz="1100" b="0" i="0" u="none" strike="noStrike" kern="1200" baseline="0" dirty="0" smtClean="0">
                <a:solidFill>
                  <a:schemeClr val="tx1"/>
                </a:solidFill>
                <a:effectLst/>
                <a:latin typeface="+mn-lt"/>
                <a:ea typeface="+mn-ea"/>
                <a:cs typeface="+mn-cs"/>
              </a:rPr>
              <a:t> activity is appropriate for high-level emergent readers because it builds on what they already know (themselves), it provides scaffolding for both close- and open-ended sentences, and it gives the space for talking about literacy-focused ideas (e.g., what is a sentence? What is a paragraph?) as well as culture-focused ideas….</a:t>
            </a:r>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79160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r>
              <a:rPr lang="en-US" sz="1100" b="0" i="0" u="none" strike="noStrike" kern="1200" dirty="0" smtClean="0">
                <a:solidFill>
                  <a:schemeClr val="tx1"/>
                </a:solidFill>
                <a:effectLst/>
                <a:latin typeface="+mn-lt"/>
                <a:ea typeface="+mn-ea"/>
                <a:cs typeface="+mn-cs"/>
              </a:rPr>
              <a:t>Adapted from activity done by </a:t>
            </a:r>
            <a:r>
              <a:rPr lang="en-US" sz="1100" b="0" i="0" u="none" strike="noStrike" kern="1200" dirty="0" err="1" smtClean="0">
                <a:solidFill>
                  <a:schemeClr val="tx1"/>
                </a:solidFill>
                <a:effectLst/>
                <a:latin typeface="+mn-lt"/>
                <a:ea typeface="+mn-ea"/>
                <a:cs typeface="+mn-cs"/>
              </a:rPr>
              <a:t>Diedre</a:t>
            </a:r>
            <a:r>
              <a:rPr lang="en-US" sz="1100" b="0" i="0" u="none" strike="noStrike" kern="1200" dirty="0" smtClean="0">
                <a:solidFill>
                  <a:schemeClr val="tx1"/>
                </a:solidFill>
                <a:effectLst/>
                <a:latin typeface="+mn-lt"/>
                <a:ea typeface="+mn-ea"/>
                <a:cs typeface="+mn-cs"/>
              </a:rPr>
              <a:t> Cain, a PCC Cascade Level 1 teacher.</a:t>
            </a:r>
          </a:p>
          <a:p>
            <a:r>
              <a:rPr lang="en-US" sz="1100" b="0" i="0" u="none" strike="noStrike" kern="1200" dirty="0" smtClean="0">
                <a:solidFill>
                  <a:schemeClr val="tx1"/>
                </a:solidFill>
                <a:effectLst/>
                <a:latin typeface="+mn-lt"/>
                <a:ea typeface="+mn-ea"/>
                <a:cs typeface="+mn-cs"/>
              </a:rPr>
              <a:t>1-sheet activity, zoomed</a:t>
            </a:r>
            <a:r>
              <a:rPr lang="en-US" sz="1100" b="0" i="0" u="none" strike="noStrike" kern="1200" baseline="0" dirty="0" smtClean="0">
                <a:solidFill>
                  <a:schemeClr val="tx1"/>
                </a:solidFill>
                <a:effectLst/>
                <a:latin typeface="+mn-lt"/>
                <a:ea typeface="+mn-ea"/>
                <a:cs typeface="+mn-cs"/>
              </a:rPr>
              <a:t> in for ease of reading on these slides.  Here’s the 1</a:t>
            </a:r>
            <a:r>
              <a:rPr lang="en-US" sz="1100" b="0" i="0" u="none" strike="noStrike" kern="1200" baseline="30000" dirty="0" smtClean="0">
                <a:solidFill>
                  <a:schemeClr val="tx1"/>
                </a:solidFill>
                <a:effectLst/>
                <a:latin typeface="+mn-lt"/>
                <a:ea typeface="+mn-ea"/>
                <a:cs typeface="+mn-cs"/>
              </a:rPr>
              <a:t>st</a:t>
            </a:r>
            <a:r>
              <a:rPr lang="en-US" sz="1100" b="0" i="0" u="none" strike="noStrike" kern="1200" baseline="0" dirty="0" smtClean="0">
                <a:solidFill>
                  <a:schemeClr val="tx1"/>
                </a:solidFill>
                <a:effectLst/>
                <a:latin typeface="+mn-lt"/>
                <a:ea typeface="+mn-ea"/>
                <a:cs typeface="+mn-cs"/>
              </a:rPr>
              <a:t> half:</a:t>
            </a:r>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This</a:t>
            </a:r>
            <a:r>
              <a:rPr lang="en-US" sz="1100" b="0" i="0" u="none" strike="noStrike" kern="1200" baseline="0" dirty="0" smtClean="0">
                <a:solidFill>
                  <a:schemeClr val="tx1"/>
                </a:solidFill>
                <a:effectLst/>
                <a:latin typeface="+mn-lt"/>
                <a:ea typeface="+mn-ea"/>
                <a:cs typeface="+mn-cs"/>
              </a:rPr>
              <a:t> activity is appropriate for high-level emergent readers because it builds on what they already know (themselves), it provides scaffolding for both close- and open-ended sentences, and it gives the space for talking about literacy-focused ideas (e.g., what is a sentence? What is a paragraph?) as well as culture-focused ideas….</a:t>
            </a:r>
            <a:endParaRPr lang="en-US" sz="1100" b="0" i="0" u="none" strike="noStrike" kern="1200" dirty="0" smtClean="0">
              <a:solidFill>
                <a:schemeClr val="tx1"/>
              </a:solidFill>
              <a:effectLst/>
              <a:latin typeface="+mn-lt"/>
              <a:ea typeface="+mn-ea"/>
              <a:cs typeface="+mn-cs"/>
            </a:endParaRPr>
          </a:p>
          <a:p>
            <a:endParaRPr lang="en-US" sz="1100" b="0" i="0" u="none" strike="noStrike" kern="1200" baseline="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discussing things like sentences and paragraphs (for example, would it make sense to continue the second paragraph with, “Giraffes are cool animals.”  ?? No? Why not?  Have students talk about topic sentences and ideas, etc.</a:t>
            </a:r>
            <a:endParaRPr lang="en-US" dirty="0"/>
          </a:p>
        </p:txBody>
      </p:sp>
    </p:spTree>
    <p:extLst>
      <p:ext uri="{BB962C8B-B14F-4D97-AF65-F5344CB8AC3E}">
        <p14:creationId xmlns:p14="http://schemas.microsoft.com/office/powerpoint/2010/main" val="247856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r>
              <a:rPr lang="en-US" sz="1100" b="0" i="0" u="none" strike="noStrike" kern="1200" dirty="0" smtClean="0">
                <a:solidFill>
                  <a:schemeClr val="tx1"/>
                </a:solidFill>
                <a:effectLst/>
                <a:latin typeface="+mn-lt"/>
                <a:ea typeface="+mn-ea"/>
                <a:cs typeface="+mn-cs"/>
              </a:rPr>
              <a:t>Lots</a:t>
            </a:r>
            <a:r>
              <a:rPr lang="en-US" sz="1100" b="0" i="0" u="none" strike="noStrike" kern="1200" baseline="0" dirty="0" smtClean="0">
                <a:solidFill>
                  <a:schemeClr val="tx1"/>
                </a:solidFill>
                <a:effectLst/>
                <a:latin typeface="+mn-lt"/>
                <a:ea typeface="+mn-ea"/>
                <a:cs typeface="+mn-cs"/>
              </a:rPr>
              <a:t> of modeling to start with!</a:t>
            </a:r>
            <a:endParaRPr dirty="0"/>
          </a:p>
        </p:txBody>
      </p:sp>
    </p:spTree>
    <p:extLst>
      <p:ext uri="{BB962C8B-B14F-4D97-AF65-F5344CB8AC3E}">
        <p14:creationId xmlns:p14="http://schemas.microsoft.com/office/powerpoint/2010/main" val="150935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r>
              <a:rPr lang="en-US" sz="1100" b="0" i="0" u="none" strike="noStrike" kern="1200" dirty="0" smtClean="0">
                <a:solidFill>
                  <a:schemeClr val="tx1"/>
                </a:solidFill>
                <a:effectLst/>
                <a:latin typeface="+mn-lt"/>
                <a:ea typeface="+mn-ea"/>
                <a:cs typeface="+mn-cs"/>
              </a:rPr>
              <a:t>Sample texts from learners: low, medium,</a:t>
            </a:r>
            <a:r>
              <a:rPr lang="en-US" sz="1100" b="0" i="0" u="none" strike="noStrike" kern="1200" baseline="0" dirty="0" smtClean="0">
                <a:solidFill>
                  <a:schemeClr val="tx1"/>
                </a:solidFill>
                <a:effectLst/>
                <a:latin typeface="+mn-lt"/>
                <a:ea typeface="+mn-ea"/>
                <a:cs typeface="+mn-cs"/>
              </a:rPr>
              <a:t> high.  </a:t>
            </a:r>
          </a:p>
        </p:txBody>
      </p:sp>
    </p:spTree>
    <p:extLst>
      <p:ext uri="{BB962C8B-B14F-4D97-AF65-F5344CB8AC3E}">
        <p14:creationId xmlns:p14="http://schemas.microsoft.com/office/powerpoint/2010/main" val="404192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dirty="0" smtClean="0"/>
              <a:t>It is </a:t>
            </a:r>
            <a:r>
              <a:rPr lang="en-US" i="1" dirty="0" smtClean="0"/>
              <a:t>very </a:t>
            </a:r>
            <a:r>
              <a:rPr lang="en-US" i="0" dirty="0" smtClean="0"/>
              <a:t>difficult to</a:t>
            </a:r>
            <a:r>
              <a:rPr lang="en-US" i="0" baseline="0" dirty="0" smtClean="0"/>
              <a:t> elicit learner stories in a thoughtful way…. Just like in the example from the previous slide, asking for information on families can bring up tough memories.</a:t>
            </a:r>
          </a:p>
          <a:p>
            <a:pPr marL="228600" indent="-228600">
              <a:buAutoNum type="arabicParenR"/>
            </a:pPr>
            <a:r>
              <a:rPr lang="en-US" i="0" baseline="0" dirty="0" smtClean="0"/>
              <a:t>Sometimes you might get learners experiencing a wave of emotion they can’t control</a:t>
            </a:r>
          </a:p>
          <a:p>
            <a:pPr marL="228600" indent="-228600">
              <a:buAutoNum type="arabicParenR"/>
            </a:pPr>
            <a:r>
              <a:rPr lang="en-US" dirty="0" smtClean="0"/>
              <a:t>Learners</a:t>
            </a:r>
            <a:r>
              <a:rPr lang="en-US" baseline="0" dirty="0" smtClean="0"/>
              <a:t> might feel comfortable enough to share tough experiences with you, which then puts the burden on you to thoughtfully respond and engage</a:t>
            </a:r>
            <a:endParaRPr lang="en-US" dirty="0"/>
          </a:p>
        </p:txBody>
      </p:sp>
    </p:spTree>
    <p:extLst>
      <p:ext uri="{BB962C8B-B14F-4D97-AF65-F5344CB8AC3E}">
        <p14:creationId xmlns:p14="http://schemas.microsoft.com/office/powerpoint/2010/main" val="427446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r>
              <a:rPr lang="en-US" sz="1100" b="0" i="0" kern="1200" dirty="0" smtClean="0">
                <a:solidFill>
                  <a:schemeClr val="tx1"/>
                </a:solidFill>
                <a:effectLst/>
                <a:latin typeface="+mn-lt"/>
                <a:ea typeface="+mn-ea"/>
                <a:cs typeface="+mn-cs"/>
              </a:rPr>
              <a:t>5 min. Jen intro.</a:t>
            </a:r>
          </a:p>
          <a:p>
            <a:r>
              <a:rPr lang="en-US" sz="1100" b="0" i="0" kern="1200" dirty="0" smtClean="0">
                <a:solidFill>
                  <a:schemeClr val="tx1"/>
                </a:solidFill>
                <a:effectLst/>
                <a:latin typeface="+mn-lt"/>
                <a:ea typeface="+mn-ea"/>
                <a:cs typeface="+mn-cs"/>
              </a:rPr>
              <a:t>1 min. participants can orally say what their work with emergent readers involves</a:t>
            </a:r>
            <a:r>
              <a:rPr lang="en-US" sz="1100" b="0" i="0" kern="1200" baseline="0" dirty="0" smtClean="0">
                <a:solidFill>
                  <a:schemeClr val="tx1"/>
                </a:solidFill>
                <a:effectLst/>
                <a:latin typeface="+mn-lt"/>
                <a:ea typeface="+mn-ea"/>
                <a:cs typeface="+mn-cs"/>
              </a:rPr>
              <a:t> (only let 3 people talk)</a:t>
            </a:r>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2 min. individual write</a:t>
            </a:r>
          </a:p>
          <a:p>
            <a:r>
              <a:rPr lang="en-US" sz="1100" b="0" i="0" kern="1200" dirty="0" smtClean="0">
                <a:solidFill>
                  <a:schemeClr val="tx1"/>
                </a:solidFill>
                <a:effectLst/>
                <a:latin typeface="+mn-lt"/>
                <a:ea typeface="+mn-ea"/>
                <a:cs typeface="+mn-cs"/>
              </a:rPr>
              <a:t>3-6 min. compare with partner, and </a:t>
            </a:r>
          </a:p>
          <a:p>
            <a:r>
              <a:rPr lang="en-US" sz="1100" b="0" i="0" kern="1200" dirty="0" smtClean="0">
                <a:solidFill>
                  <a:schemeClr val="tx1"/>
                </a:solidFill>
                <a:effectLst/>
                <a:latin typeface="+mn-lt"/>
                <a:ea typeface="+mn-ea"/>
                <a:cs typeface="+mn-cs"/>
              </a:rPr>
              <a:t>5-7 min. debrief as a whole group. </a:t>
            </a:r>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5226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64249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r>
              <a:rPr lang="en-US" sz="1100" b="0" i="0" kern="1200" dirty="0" smtClean="0">
                <a:solidFill>
                  <a:schemeClr val="tx1"/>
                </a:solidFill>
                <a:effectLst/>
                <a:latin typeface="+mn-lt"/>
                <a:ea typeface="+mn-ea"/>
                <a:cs typeface="+mn-cs"/>
              </a:rPr>
              <a:t>6 min. debrief as a whole group</a:t>
            </a:r>
            <a:r>
              <a:rPr lang="en-US" sz="1100" b="0" i="0" kern="1200" baseline="0" dirty="0" smtClean="0">
                <a:solidFill>
                  <a:schemeClr val="tx1"/>
                </a:solidFill>
                <a:effectLst/>
                <a:latin typeface="+mn-lt"/>
                <a:ea typeface="+mn-ea"/>
                <a:cs typeface="+mn-cs"/>
              </a:rPr>
              <a:t> (only let 5 people talk)</a:t>
            </a:r>
            <a:endParaRPr lang="en-US" sz="1100" b="0" i="0" kern="1200" dirty="0" smtClean="0">
              <a:solidFill>
                <a:schemeClr val="tx1"/>
              </a:solidFill>
              <a:effectLst/>
              <a:latin typeface="+mn-lt"/>
              <a:ea typeface="+mn-ea"/>
              <a:cs typeface="+mn-cs"/>
            </a:endParaRPr>
          </a:p>
          <a:p>
            <a:pPr lvl="0" rtl="0">
              <a:lnSpc>
                <a:spcPct val="115000"/>
              </a:lnSpc>
              <a:spcBef>
                <a:spcPts val="0"/>
              </a:spcBef>
              <a:buClr>
                <a:srgbClr val="000000"/>
              </a:buClr>
              <a:buSzPct val="36666"/>
              <a:buFont typeface="Arial"/>
              <a:buNone/>
            </a:pPr>
            <a:endParaRPr lang="en" b="1" dirty="0" smtClean="0">
              <a:solidFill>
                <a:srgbClr val="191919"/>
              </a:solidFill>
            </a:endParaRPr>
          </a:p>
          <a:p>
            <a:pPr lvl="0" rtl="0">
              <a:lnSpc>
                <a:spcPct val="115000"/>
              </a:lnSpc>
              <a:spcBef>
                <a:spcPts val="0"/>
              </a:spcBef>
              <a:buClr>
                <a:srgbClr val="000000"/>
              </a:buClr>
              <a:buSzPct val="36666"/>
              <a:buFont typeface="Arial"/>
              <a:buNone/>
            </a:pPr>
            <a:r>
              <a:rPr lang="en" b="1" dirty="0" smtClean="0">
                <a:solidFill>
                  <a:srgbClr val="191919"/>
                </a:solidFill>
              </a:rPr>
              <a:t>Value = </a:t>
            </a:r>
          </a:p>
          <a:p>
            <a:pPr lvl="0" rtl="0">
              <a:lnSpc>
                <a:spcPct val="115000"/>
              </a:lnSpc>
              <a:spcBef>
                <a:spcPts val="0"/>
              </a:spcBef>
              <a:buClr>
                <a:srgbClr val="000000"/>
              </a:buClr>
              <a:buSzPct val="36666"/>
              <a:buFont typeface="Arial"/>
              <a:buNone/>
            </a:pPr>
            <a:r>
              <a:rPr lang="en" dirty="0" smtClean="0">
                <a:solidFill>
                  <a:srgbClr val="191919"/>
                </a:solidFill>
              </a:rPr>
              <a:t>multilevel,</a:t>
            </a:r>
          </a:p>
          <a:p>
            <a:pPr lvl="0" rtl="0">
              <a:lnSpc>
                <a:spcPct val="115000"/>
              </a:lnSpc>
              <a:spcBef>
                <a:spcPts val="0"/>
              </a:spcBef>
              <a:buClr>
                <a:srgbClr val="000000"/>
              </a:buClr>
              <a:buSzPct val="36666"/>
              <a:buFont typeface="Arial"/>
              <a:buNone/>
            </a:pPr>
            <a:r>
              <a:rPr lang="en" dirty="0" smtClean="0">
                <a:solidFill>
                  <a:srgbClr val="191919"/>
                </a:solidFill>
              </a:rPr>
              <a:t>engages relevant and authentic language,</a:t>
            </a:r>
          </a:p>
          <a:p>
            <a:pPr lvl="0" rtl="0">
              <a:lnSpc>
                <a:spcPct val="115000"/>
              </a:lnSpc>
              <a:spcBef>
                <a:spcPts val="0"/>
              </a:spcBef>
              <a:buClr>
                <a:srgbClr val="000000"/>
              </a:buClr>
              <a:buSzPct val="36666"/>
              <a:buFont typeface="Arial"/>
              <a:buNone/>
            </a:pPr>
            <a:r>
              <a:rPr lang="en" dirty="0" smtClean="0">
                <a:solidFill>
                  <a:srgbClr val="191919"/>
                </a:solidFill>
              </a:rPr>
              <a:t>build it from oral language,</a:t>
            </a:r>
          </a:p>
          <a:p>
            <a:endParaRPr lang="en" dirty="0" smtClean="0">
              <a:solidFill>
                <a:srgbClr val="191919"/>
              </a:solidFill>
            </a:endParaRPr>
          </a:p>
          <a:p>
            <a:endParaRPr dirty="0"/>
          </a:p>
        </p:txBody>
      </p:sp>
    </p:spTree>
    <p:extLst>
      <p:ext uri="{BB962C8B-B14F-4D97-AF65-F5344CB8AC3E}">
        <p14:creationId xmlns:p14="http://schemas.microsoft.com/office/powerpoint/2010/main" val="63238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Whole-Part-Whole</a:t>
            </a:r>
            <a:r>
              <a:rPr lang="en-US" sz="1200" b="0" i="0" u="sng"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is a balanced approach for teaching literacy.  With this approach, you should start with a familiar topic that is relevant to learners’ lives.  Discuss the topic and elicit vocabulary or phrases.  Once students are very familiar with the oral language, move to print (this is the “Whole”). Top-down activities focus on meaning. After students are able to recognize and read the words, focus in on specific features.  This is the “Part”, where you take words or phrases that are meaningful to the students, and use them as the basis for focusing on developing phonemic awareness and phonics skills.  You might help students focus on vowel sounds, consonant clusters, syllables, and identifying rhyming words.  Including these bottom-up activities in each class is very important, but they must be done in the context of familiar language.  After focusing in on the parts of language, move back out to the “Whole” by continuing to discuss the topic.  This approach can take time to master.  All activities, Whole and Part, draw only from the language used in the learner-generated text. For more information, see </a:t>
            </a:r>
            <a:r>
              <a:rPr lang="en-US" sz="1200" b="0" i="0" u="none" strike="noStrike" kern="1200" dirty="0" err="1" smtClean="0">
                <a:solidFill>
                  <a:schemeClr val="tx1"/>
                </a:solidFill>
                <a:effectLst/>
                <a:latin typeface="+mn-lt"/>
                <a:ea typeface="+mn-ea"/>
                <a:cs typeface="+mn-cs"/>
              </a:rPr>
              <a:t>Trupke-Bastidas</a:t>
            </a:r>
            <a:r>
              <a:rPr lang="en-US" sz="1200" b="0" i="0" u="none" strike="noStrike" kern="1200" dirty="0" smtClean="0">
                <a:solidFill>
                  <a:schemeClr val="tx1"/>
                </a:solidFill>
                <a:effectLst/>
                <a:latin typeface="+mn-lt"/>
                <a:ea typeface="+mn-ea"/>
                <a:cs typeface="+mn-cs"/>
              </a:rPr>
              <a:t> &amp; </a:t>
            </a:r>
            <a:r>
              <a:rPr lang="en-US" sz="1200" b="0" i="0" u="none" strike="noStrike" kern="1200" dirty="0" err="1" smtClean="0">
                <a:solidFill>
                  <a:schemeClr val="tx1"/>
                </a:solidFill>
                <a:effectLst/>
                <a:latin typeface="+mn-lt"/>
                <a:ea typeface="+mn-ea"/>
                <a:cs typeface="+mn-cs"/>
              </a:rPr>
              <a:t>Poulos</a:t>
            </a:r>
            <a:r>
              <a:rPr lang="en-US" sz="1200" b="0" i="0" u="none" strike="noStrike" kern="1200" dirty="0" smtClean="0">
                <a:solidFill>
                  <a:schemeClr val="tx1"/>
                </a:solidFill>
                <a:effectLst/>
                <a:latin typeface="+mn-lt"/>
                <a:ea typeface="+mn-ea"/>
                <a:cs typeface="+mn-cs"/>
              </a:rPr>
              <a:t> (2007) and Vinogradov (2010</a:t>
            </a:r>
            <a:r>
              <a:rPr lang="en-US" sz="1200" b="0" i="0" u="none" strike="noStrike" kern="1200" dirty="0" smtClean="0">
                <a:solidFill>
                  <a:schemeClr val="tx1"/>
                </a:solidFill>
                <a:effectLst/>
                <a:latin typeface="+mn-lt"/>
                <a:ea typeface="+mn-ea"/>
                <a:cs typeface="+mn-cs"/>
              </a:rPr>
              <a:t>).</a:t>
            </a:r>
          </a:p>
          <a:p>
            <a:pPr rtl="0"/>
            <a:endParaRPr lang="en-US" sz="1200" b="0" i="0" u="none" strike="noStrike" kern="1200" dirty="0" smtClean="0">
              <a:solidFill>
                <a:schemeClr val="tx1"/>
              </a:solidFill>
              <a:effectLst/>
              <a:latin typeface="+mn-lt"/>
              <a:ea typeface="+mn-ea"/>
              <a:cs typeface="+mn-cs"/>
            </a:endParaRPr>
          </a:p>
          <a:p>
            <a:pPr rtl="0"/>
            <a:r>
              <a:rPr lang="en-US" sz="1100" b="1" i="0" kern="1200" dirty="0" smtClean="0">
                <a:solidFill>
                  <a:schemeClr val="tx1"/>
                </a:solidFill>
                <a:effectLst/>
                <a:latin typeface="+mn-lt"/>
                <a:ea typeface="+mn-ea"/>
                <a:cs typeface="+mn-cs"/>
              </a:rPr>
              <a:t>Phonemic awareness </a:t>
            </a:r>
            <a:r>
              <a:rPr lang="en-US" sz="1100" b="0" i="0" kern="1200" dirty="0" smtClean="0">
                <a:solidFill>
                  <a:schemeClr val="tx1"/>
                </a:solidFill>
                <a:effectLst/>
                <a:latin typeface="+mn-lt"/>
                <a:ea typeface="+mn-ea"/>
                <a:cs typeface="+mn-cs"/>
              </a:rPr>
              <a:t>is a subset of phonological awareness in which listeners are able to hear, identify and manipulate phonemes, the smallest units of sound that can differentiate meaning.</a:t>
            </a:r>
          </a:p>
          <a:p>
            <a:pPr rtl="0"/>
            <a:endParaRPr lang="en-US" b="0" dirty="0" smtClean="0">
              <a:effectLst/>
            </a:endParaRPr>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23</a:t>
            </a:fld>
            <a:endParaRPr lang="en-US"/>
          </a:p>
        </p:txBody>
      </p:sp>
    </p:spTree>
    <p:extLst>
      <p:ext uri="{BB962C8B-B14F-4D97-AF65-F5344CB8AC3E}">
        <p14:creationId xmlns:p14="http://schemas.microsoft.com/office/powerpoint/2010/main" val="369666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Thematic unit: Jobs</a:t>
            </a:r>
          </a:p>
          <a:p>
            <a:pPr fontAlgn="base"/>
            <a:r>
              <a:rPr lang="en-US" dirty="0" smtClean="0"/>
              <a:t>Learner-generated Text: “We Work Hard”</a:t>
            </a:r>
          </a:p>
          <a:p>
            <a:pPr lvl="1" fontAlgn="base"/>
            <a:r>
              <a:rPr lang="en-US" dirty="0" smtClean="0"/>
              <a:t>Focus on whole story:&amp; read discuss</a:t>
            </a:r>
          </a:p>
          <a:p>
            <a:pPr fontAlgn="base"/>
            <a:r>
              <a:rPr lang="en-US" dirty="0" smtClean="0"/>
              <a:t>Narrow focus down to the words</a:t>
            </a:r>
          </a:p>
          <a:p>
            <a:pPr lvl="1" fontAlgn="base"/>
            <a:r>
              <a:rPr lang="en-US" dirty="0" smtClean="0"/>
              <a:t>Phonics &amp; phonemic awareness activities</a:t>
            </a:r>
          </a:p>
          <a:p>
            <a:pPr fontAlgn="base"/>
            <a:r>
              <a:rPr lang="en-US" dirty="0" smtClean="0"/>
              <a:t>Return focus to whole text</a:t>
            </a:r>
          </a:p>
          <a:p>
            <a:endParaRPr lang="en-US" dirty="0"/>
          </a:p>
        </p:txBody>
      </p:sp>
    </p:spTree>
    <p:extLst>
      <p:ext uri="{BB962C8B-B14F-4D97-AF65-F5344CB8AC3E}">
        <p14:creationId xmlns:p14="http://schemas.microsoft.com/office/powerpoint/2010/main" val="1594155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dirty="0" smtClean="0"/>
              <a:t>Choral </a:t>
            </a:r>
            <a:r>
              <a:rPr lang="en-US" dirty="0" smtClean="0"/>
              <a:t>repetition</a:t>
            </a:r>
            <a:endParaRPr lang="en-US" dirty="0"/>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25</a:t>
            </a:fld>
            <a:endParaRPr lang="en-US"/>
          </a:p>
        </p:txBody>
      </p:sp>
    </p:spTree>
    <p:extLst>
      <p:ext uri="{BB962C8B-B14F-4D97-AF65-F5344CB8AC3E}">
        <p14:creationId xmlns:p14="http://schemas.microsoft.com/office/powerpoint/2010/main" val="208616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Once you have a student-generated text and you are certain that learners are familiar with the language in the story (orally), then you can begin the “top-down” activities. “Whole” reading activities keep the written language in context. The majority of a language lesson should focus on completing activities that are meaning-based. Depending on the structure of your class session, you may be able to lead your students in Whole-Part-Whole activities immediately after generating a text or you may prefer to create activities at home and use them the following session, or perhaps both.</a:t>
            </a:r>
            <a:endParaRPr lang="en-US" dirty="0"/>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26</a:t>
            </a:fld>
            <a:endParaRPr lang="en-US"/>
          </a:p>
        </p:txBody>
      </p:sp>
    </p:spTree>
    <p:extLst>
      <p:ext uri="{BB962C8B-B14F-4D97-AF65-F5344CB8AC3E}">
        <p14:creationId xmlns:p14="http://schemas.microsoft.com/office/powerpoint/2010/main" val="289170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Bottom-up activities should be used for brief periods of time during each literacy lesson. After focusing on the language in context, help your students to “zoom in” and think about the parts that make up language. These activities are very important for learners developing literacy. Return to the Whole after focusing in on the Part.</a:t>
            </a:r>
            <a:endParaRPr lang="en-US" dirty="0"/>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27</a:t>
            </a:fld>
            <a:endParaRPr lang="en-US"/>
          </a:p>
        </p:txBody>
      </p:sp>
    </p:spTree>
    <p:extLst>
      <p:ext uri="{BB962C8B-B14F-4D97-AF65-F5344CB8AC3E}">
        <p14:creationId xmlns:p14="http://schemas.microsoft.com/office/powerpoint/2010/main" val="2803701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dirty="0" smtClean="0"/>
              <a:t>Have students sound out words together</a:t>
            </a:r>
            <a:r>
              <a:rPr lang="en-US" baseline="0" dirty="0" smtClean="0"/>
              <a:t> and then ask them how it sounds when you add a new sound to it. </a:t>
            </a:r>
          </a:p>
          <a:p>
            <a:r>
              <a:rPr lang="en-US" baseline="0" dirty="0" smtClean="0"/>
              <a:t>For a larger class, have students say the new word to a partner.</a:t>
            </a:r>
          </a:p>
          <a:p>
            <a:r>
              <a:rPr lang="en-US" baseline="0" dirty="0" smtClean="0"/>
              <a:t>Ask students “how many sounds in this word” Explain the idea of sound and the difference between sound and letter.</a:t>
            </a:r>
            <a:endParaRPr lang="en-US" dirty="0"/>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28</a:t>
            </a:fld>
            <a:endParaRPr lang="en-US"/>
          </a:p>
        </p:txBody>
      </p:sp>
    </p:spTree>
    <p:extLst>
      <p:ext uri="{BB962C8B-B14F-4D97-AF65-F5344CB8AC3E}">
        <p14:creationId xmlns:p14="http://schemas.microsoft.com/office/powerpoint/2010/main" val="431535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dirty="0" smtClean="0"/>
              <a:t>Help</a:t>
            </a:r>
            <a:r>
              <a:rPr lang="en-US" baseline="0" dirty="0" smtClean="0"/>
              <a:t> students build their phonemic awareness by asking them to recognize what word remains when a specified sound is removed: “what is ‘farm’ without the /f/?”</a:t>
            </a:r>
            <a:endParaRPr lang="en-US" dirty="0"/>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29</a:t>
            </a:fld>
            <a:endParaRPr lang="en-US"/>
          </a:p>
        </p:txBody>
      </p:sp>
    </p:spTree>
    <p:extLst>
      <p:ext uri="{BB962C8B-B14F-4D97-AF65-F5344CB8AC3E}">
        <p14:creationId xmlns:p14="http://schemas.microsoft.com/office/powerpoint/2010/main" val="1948185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648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dirty="0" smtClean="0"/>
              <a:t>Recognizing individual sounds in words:</a:t>
            </a:r>
          </a:p>
          <a:p>
            <a:r>
              <a:rPr lang="en-US" dirty="0" smtClean="0"/>
              <a:t>Sound chain- </a:t>
            </a:r>
            <a:r>
              <a:rPr lang="en-US" sz="1200" kern="1200" dirty="0" smtClean="0">
                <a:solidFill>
                  <a:schemeClr val="tx1"/>
                </a:solidFill>
                <a:effectLst/>
                <a:latin typeface="+mn-lt"/>
                <a:ea typeface="+mn-ea"/>
                <a:cs typeface="+mn-cs"/>
              </a:rPr>
              <a:t>One student says a word that starts with end sound of other person’s word. We’re concerned here with SOUNDS,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spelling.  This activity helps students focus attention on final sounds of words.</a:t>
            </a:r>
          </a:p>
          <a:p>
            <a:r>
              <a:rPr lang="en-US" sz="1200" kern="1200" dirty="0" smtClean="0">
                <a:solidFill>
                  <a:schemeClr val="tx1"/>
                </a:solidFill>
                <a:effectLst/>
                <a:latin typeface="+mn-lt"/>
                <a:ea typeface="+mn-ea"/>
                <a:cs typeface="+mn-cs"/>
              </a:rPr>
              <a:t>Ex: </a:t>
            </a:r>
            <a:r>
              <a:rPr lang="en-US" sz="1200" i="1" kern="1200" dirty="0" smtClean="0">
                <a:solidFill>
                  <a:schemeClr val="tx1"/>
                </a:solidFill>
                <a:effectLst/>
                <a:latin typeface="+mn-lt"/>
                <a:ea typeface="+mn-ea"/>
                <a:cs typeface="+mn-cs"/>
              </a:rPr>
              <a:t>mom-married-dad-divorce-sister</a:t>
            </a:r>
            <a:r>
              <a:rPr lang="en-US" sz="1200" kern="1200" dirty="0" smtClean="0">
                <a:solidFill>
                  <a:schemeClr val="tx1"/>
                </a:solidFill>
                <a:effectLst/>
                <a:latin typeface="+mn-lt"/>
                <a:ea typeface="+mn-ea"/>
                <a:cs typeface="+mn-cs"/>
              </a:rPr>
              <a:t>, etc…</a:t>
            </a:r>
          </a:p>
          <a:p>
            <a:endParaRPr lang="en-US" dirty="0"/>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31</a:t>
            </a:fld>
            <a:endParaRPr lang="en-US"/>
          </a:p>
        </p:txBody>
      </p:sp>
    </p:spTree>
    <p:extLst>
      <p:ext uri="{BB962C8B-B14F-4D97-AF65-F5344CB8AC3E}">
        <p14:creationId xmlns:p14="http://schemas.microsoft.com/office/powerpoint/2010/main" val="128233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UNESCO Institute for Statistics, (2012).  </a:t>
            </a:r>
            <a:r>
              <a:rPr lang="en" i="1" dirty="0" smtClean="0"/>
              <a:t>UIS fact sheet: Adult and youth literacy, September 2012, no.20. </a:t>
            </a:r>
            <a:r>
              <a:rPr lang="en" dirty="0" smtClean="0"/>
              <a:t> Retrieved from</a:t>
            </a:r>
            <a:r>
              <a:rPr lang="en" dirty="0" smtClean="0">
                <a:hlinkClick r:id="rId3"/>
              </a:rPr>
              <a:t> </a:t>
            </a:r>
            <a:r>
              <a:rPr lang="en" u="sng" dirty="0" smtClean="0">
                <a:solidFill>
                  <a:schemeClr val="hlink"/>
                </a:solidFill>
                <a:hlinkClick r:id="rId3"/>
              </a:rPr>
              <a:t>http://www.uis.unesco.org/FactSheets/Documents/fs20-literacy-day-2012-en-v3.pdf</a:t>
            </a:r>
          </a:p>
          <a:p>
            <a:endParaRPr lang="en-US" dirty="0"/>
          </a:p>
        </p:txBody>
      </p:sp>
    </p:spTree>
    <p:extLst>
      <p:ext uri="{BB962C8B-B14F-4D97-AF65-F5344CB8AC3E}">
        <p14:creationId xmlns:p14="http://schemas.microsoft.com/office/powerpoint/2010/main" val="397864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pPr rtl="0"/>
            <a:r>
              <a:rPr lang="en-US" sz="1200" b="0" i="0" u="sng" strike="noStrike" kern="1200" dirty="0" smtClean="0">
                <a:solidFill>
                  <a:schemeClr val="tx1"/>
                </a:solidFill>
                <a:effectLst/>
                <a:latin typeface="+mn-lt"/>
                <a:ea typeface="+mn-ea"/>
                <a:cs typeface="+mn-cs"/>
                <a:hlinkClick r:id="rId3"/>
              </a:rPr>
              <a:t>http://</a:t>
            </a:r>
            <a:r>
              <a:rPr lang="en-US" sz="1200" b="0" i="0" u="sng" strike="noStrike" kern="1200" dirty="0" smtClean="0">
                <a:solidFill>
                  <a:schemeClr val="tx1"/>
                </a:solidFill>
                <a:effectLst/>
                <a:latin typeface="+mn-lt"/>
                <a:ea typeface="+mn-ea"/>
                <a:cs typeface="+mn-cs"/>
                <a:hlinkClick r:id="rId3"/>
              </a:rPr>
              <a:t>www.newamericanhorizons.org/training-videos</a:t>
            </a:r>
            <a:r>
              <a:rPr lang="en-US" sz="1200" b="0" i="0" u="sng" strike="noStrike" kern="1200" dirty="0" smtClean="0">
                <a:solidFill>
                  <a:schemeClr val="tx1"/>
                </a:solidFill>
                <a:effectLst/>
                <a:latin typeface="+mn-lt"/>
                <a:ea typeface="+mn-ea"/>
                <a:cs typeface="+mn-cs"/>
              </a:rPr>
              <a:t> </a:t>
            </a:r>
            <a:endParaRPr lang="en-US" b="0" dirty="0" smtClean="0">
              <a:effectLst/>
            </a:endParaRPr>
          </a:p>
          <a:p>
            <a:r>
              <a:rPr lang="en-US"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14:20-16:45</a:t>
            </a:r>
            <a:r>
              <a:rPr lang="en-US" sz="1200" b="0" i="0" u="none" strike="noStrike"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32</a:t>
            </a:fld>
            <a:endParaRPr lang="en-US"/>
          </a:p>
        </p:txBody>
      </p:sp>
    </p:spTree>
    <p:extLst>
      <p:ext uri="{BB962C8B-B14F-4D97-AF65-F5344CB8AC3E}">
        <p14:creationId xmlns:p14="http://schemas.microsoft.com/office/powerpoint/2010/main" val="3267763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3738"/>
            <a:ext cx="4616450" cy="34639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focusing on the parts of language, try a variety of activities, but make sure to help the learners establish a routine.  If you find a couple of activities that work really well with your learners, continue using those activities as the content changes.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the importance of balanced instruction. Don‘t spend too much time on phonemic awareness and phonics activities each week. It’s important to keep these activities as one small part of your total curriculum.</a:t>
            </a:r>
          </a:p>
        </p:txBody>
      </p:sp>
      <p:sp>
        <p:nvSpPr>
          <p:cNvPr id="4" name="Slide Number Placeholder 3"/>
          <p:cNvSpPr>
            <a:spLocks noGrp="1"/>
          </p:cNvSpPr>
          <p:nvPr>
            <p:ph type="sldNum" sz="quarter" idx="10"/>
          </p:nvPr>
        </p:nvSpPr>
        <p:spPr>
          <a:xfrm>
            <a:off x="3884613" y="8775684"/>
            <a:ext cx="2971800" cy="461963"/>
          </a:xfrm>
          <a:prstGeom prst="rect">
            <a:avLst/>
          </a:prstGeom>
        </p:spPr>
        <p:txBody>
          <a:bodyPr/>
          <a:lstStyle/>
          <a:p>
            <a:fld id="{8A4BCF4C-F091-4EEB-811A-39D8C784FB26}" type="slidenum">
              <a:rPr lang="en-US" smtClean="0"/>
              <a:t>33</a:t>
            </a:fld>
            <a:endParaRPr lang="en-US"/>
          </a:p>
        </p:txBody>
      </p:sp>
    </p:spTree>
    <p:extLst>
      <p:ext uri="{BB962C8B-B14F-4D97-AF65-F5344CB8AC3E}">
        <p14:creationId xmlns:p14="http://schemas.microsoft.com/office/powerpoint/2010/main" val="1834449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1" y="4388644"/>
            <a:ext cx="5486399" cy="4157663"/>
          </a:xfrm>
          <a:prstGeom prst="rect">
            <a:avLst/>
          </a:prstGeom>
        </p:spPr>
        <p:txBody>
          <a:bodyPr lIns="91425" tIns="91425" rIns="91425" bIns="91425" anchor="ctr" anchorCtr="0">
            <a:noAutofit/>
          </a:bodyPr>
          <a:lstStyle/>
          <a:p>
            <a:pPr lvl="0" rtl="0">
              <a:buNone/>
            </a:pPr>
            <a:r>
              <a:rPr lang="en-US"/>
              <a:t>I added a Flikr picture with a creative commons license to help give the printed story more context, in an iconic way.  </a:t>
            </a:r>
          </a:p>
          <a:p>
            <a:endParaRPr lang="en-US"/>
          </a:p>
          <a:p>
            <a:pPr lvl="0" rtl="0">
              <a:buNone/>
            </a:pPr>
            <a:r>
              <a:rPr lang="en-US"/>
              <a:t>Ironically, after eliciting this text with a group of three women from Somalia, the next week's class had five new learners.  After some name and getting-to-know-you activities, we turned to this text, which ironically, over half the class had not seen before (so much for deep context).  However, most of the new learners had similar life situations, including housekeeping work. </a:t>
            </a:r>
          </a:p>
          <a:p>
            <a:endParaRPr lang="en-US"/>
          </a:p>
          <a:p>
            <a:pPr lvl="0" rtl="0">
              <a:buNone/>
            </a:pPr>
            <a:r>
              <a:rPr lang="en-US"/>
              <a:t>Furthermore, when others didn't understand something, the Somali women took a leading role in explaining -- for them, they cared that others were trying to read their story, and it was important that those others understood it.  So, as a result of using a learner text, the Somali students were enabled/empowered (what is the word I am looking for here) to take on an expert role that they would not have likely otherwise engaged in.  </a:t>
            </a:r>
          </a:p>
          <a:p>
            <a:endParaRPr lang="en-US"/>
          </a:p>
          <a:p>
            <a:endParaRPr lang="en-US"/>
          </a:p>
          <a:p>
            <a:endParaRPr lang="en-US"/>
          </a:p>
          <a:p>
            <a:pPr lvl="0" rtl="0">
              <a:buNone/>
            </a:pPr>
            <a:r>
              <a:rPr lang="en-US"/>
              <a:t>My first approach, then, was top-down, raising awareness of schema present, such as the Name/Teacher/Room/Date information, the picture and its meaning, and the title.  By asking questions about these schematic features, we were able to build a spoken base to begin with.  I asked about the meaning of virtually every part, including the title.  I followed up by asking "Do you know someone looking for a job?" in order to safely raise the topic.  </a:t>
            </a:r>
          </a:p>
          <a:p>
            <a:endParaRPr lang="en-US"/>
          </a:p>
          <a:p>
            <a:pPr lvl="0" rtl="0">
              <a:buNone/>
            </a:pPr>
            <a:r>
              <a:rPr lang="en-US"/>
              <a:t>Reading approach: T only x2; check comprehension; T only, ss follow with finger/pencil x2.  Small "part" move: point to </a:t>
            </a:r>
            <a:r>
              <a:rPr lang="en-US" i="1"/>
              <a:t>job, going, phone; </a:t>
            </a:r>
            <a:r>
              <a:rPr lang="en-US"/>
              <a:t>how do you spell that? How many </a:t>
            </a:r>
            <a:r>
              <a:rPr lang="en-US" i="1"/>
              <a:t>jobs</a:t>
            </a:r>
            <a:r>
              <a:rPr lang="en-US"/>
              <a:t> are there? Only one? Two? Five? Check again: are there any new or strange words here? </a:t>
            </a:r>
          </a:p>
          <a:p>
            <a:endParaRPr lang="en-US"/>
          </a:p>
          <a:p>
            <a:pPr lvl="0" rtl="0">
              <a:buNone/>
            </a:pPr>
            <a:r>
              <a:rPr lang="en-US"/>
              <a:t>T and ss read together 2-3x. Then, move to parts: What are the vowels? Write them down.  Next to each vowel, write a word from the story that has that vowel.  After 10 min, and as learners finish, have them share their answers on board.  T reviews pronunciation, focusing on vowels, short/long.  </a:t>
            </a:r>
          </a:p>
        </p:txBody>
      </p:sp>
      <p:sp>
        <p:nvSpPr>
          <p:cNvPr id="94" name="Shape 94"/>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99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1" y="4388644"/>
            <a:ext cx="5486399" cy="4157663"/>
          </a:xfrm>
          <a:prstGeom prst="rect">
            <a:avLst/>
          </a:prstGeom>
        </p:spPr>
        <p:txBody>
          <a:bodyPr lIns="91425" tIns="91425" rIns="91425" bIns="91425" anchor="ctr" anchorCtr="0">
            <a:noAutofit/>
          </a:bodyPr>
          <a:lstStyle/>
          <a:p>
            <a:pPr>
              <a:buNone/>
            </a:pPr>
            <a:r>
              <a:rPr lang="en-US"/>
              <a:t>After the first lesson using this text, I gave the full word cloze as optional homework, to practice the vocabulary items.  We used the same cloze in the beginning of the next class.  For that 2nd class, I gave the vowel cloze as homework in order to raise awareness of spelling/pronunciation/vowels. </a:t>
            </a:r>
          </a:p>
        </p:txBody>
      </p:sp>
      <p:sp>
        <p:nvSpPr>
          <p:cNvPr id="108" name="Shape 108"/>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718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3651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a:buNone/>
            </a:pPr>
            <a:r>
              <a:rPr lang="en" sz="1400" i="1"/>
              <a:t>Question 3 side note- (especially in contrast to mainstream ESL classes where deficiencies of formal education and literacy skills are constantly brought to the forefront)</a:t>
            </a:r>
          </a:p>
        </p:txBody>
      </p:sp>
    </p:spTree>
    <p:extLst>
      <p:ext uri="{BB962C8B-B14F-4D97-AF65-F5344CB8AC3E}">
        <p14:creationId xmlns:p14="http://schemas.microsoft.com/office/powerpoint/2010/main" val="1552443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085420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73811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endParaRPr lang="en" u="sng" dirty="0">
              <a:solidFill>
                <a:schemeClr val="hlink"/>
              </a:solidFill>
              <a:hlinkClick r:id="rId3"/>
            </a:endParaRPr>
          </a:p>
        </p:txBody>
      </p:sp>
    </p:spTree>
    <p:extLst>
      <p:ext uri="{BB962C8B-B14F-4D97-AF65-F5344CB8AC3E}">
        <p14:creationId xmlns:p14="http://schemas.microsoft.com/office/powerpoint/2010/main" val="289113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8137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lvl="0" rtl="0">
              <a:buClr>
                <a:srgbClr val="000000"/>
              </a:buClr>
              <a:buSzPct val="100000"/>
              <a:buFont typeface="Arial"/>
              <a:buNone/>
            </a:pPr>
            <a:r>
              <a:rPr lang="en" dirty="0"/>
              <a:t>
With that in mind, we’d like to spend some time discussing/reviewing some of the reasons for asking LESLLA learners to create their own stories in writing. </a:t>
            </a:r>
          </a:p>
          <a:p>
            <a:endParaRPr lang="en" dirty="0"/>
          </a:p>
          <a:p>
            <a:pPr marL="457200" lvl="0" indent="-298450" rtl="0">
              <a:lnSpc>
                <a:spcPct val="115000"/>
              </a:lnSpc>
              <a:buClr>
                <a:srgbClr val="000000"/>
              </a:buClr>
              <a:buSzPct val="166666"/>
              <a:buFont typeface="Arial"/>
              <a:buChar char="•"/>
            </a:pPr>
            <a:r>
              <a:rPr lang="en" dirty="0">
                <a:solidFill>
                  <a:srgbClr val="0000FF"/>
                </a:solidFill>
              </a:rPr>
              <a:t>Familiarity</a:t>
            </a:r>
          </a:p>
          <a:p>
            <a:pPr marL="914400" lvl="1" indent="-298450" rtl="0">
              <a:lnSpc>
                <a:spcPct val="115000"/>
              </a:lnSpc>
              <a:buClr>
                <a:srgbClr val="000000"/>
              </a:buClr>
              <a:buSzPct val="100000"/>
              <a:buFont typeface="Courier New"/>
              <a:buChar char="o"/>
            </a:pPr>
            <a:r>
              <a:rPr lang="en" dirty="0"/>
              <a:t>Builds on what ss already know</a:t>
            </a:r>
          </a:p>
          <a:p>
            <a:pPr marL="914400" lvl="1" indent="-298450" rtl="0">
              <a:lnSpc>
                <a:spcPct val="115000"/>
              </a:lnSpc>
              <a:buClr>
                <a:srgbClr val="000000"/>
              </a:buClr>
              <a:buSzPct val="100000"/>
              <a:buFont typeface="Courier New"/>
              <a:buChar char="o"/>
            </a:pPr>
            <a:r>
              <a:rPr lang="en" dirty="0"/>
              <a:t>Brings context into class content</a:t>
            </a:r>
          </a:p>
          <a:p>
            <a:pPr marL="914400" lvl="1" indent="-298450" rtl="0">
              <a:lnSpc>
                <a:spcPct val="115000"/>
              </a:lnSpc>
              <a:buClr>
                <a:srgbClr val="000000"/>
              </a:buClr>
              <a:buSzPct val="100000"/>
              <a:buFont typeface="Courier New"/>
              <a:buChar char="o"/>
            </a:pPr>
            <a:r>
              <a:rPr lang="en" dirty="0"/>
              <a:t>Makes class setting a more intelligible, less foreign place</a:t>
            </a:r>
          </a:p>
          <a:p>
            <a:pPr marL="457200" lvl="0" indent="-298450" rtl="0">
              <a:lnSpc>
                <a:spcPct val="115000"/>
              </a:lnSpc>
              <a:buClr>
                <a:srgbClr val="000000"/>
              </a:buClr>
              <a:buSzPct val="166666"/>
              <a:buFont typeface="Arial"/>
              <a:buChar char="•"/>
            </a:pPr>
            <a:r>
              <a:rPr lang="en" dirty="0"/>
              <a:t>Comprehension</a:t>
            </a:r>
          </a:p>
          <a:p>
            <a:pPr marL="914400" lvl="1" indent="-298450" rtl="0">
              <a:lnSpc>
                <a:spcPct val="115000"/>
              </a:lnSpc>
              <a:buClr>
                <a:srgbClr val="000000"/>
              </a:buClr>
              <a:buSzPct val="100000"/>
              <a:buFont typeface="Courier New"/>
              <a:buChar char="o"/>
            </a:pPr>
            <a:r>
              <a:rPr lang="en" dirty="0"/>
              <a:t>Because of familiarity, comprehension and memory recall are less difficult</a:t>
            </a:r>
          </a:p>
          <a:p>
            <a:pPr marL="914400" lvl="1" indent="-298450" rtl="0">
              <a:lnSpc>
                <a:spcPct val="115000"/>
              </a:lnSpc>
              <a:buClr>
                <a:srgbClr val="000000"/>
              </a:buClr>
              <a:buSzPct val="100000"/>
              <a:buFont typeface="Courier New"/>
              <a:buChar char="o"/>
            </a:pPr>
            <a:r>
              <a:rPr lang="en" dirty="0"/>
              <a:t>Benefits for: decoding skills, automaticity, reading fluency</a:t>
            </a:r>
          </a:p>
          <a:p>
            <a:pPr marL="457200" lvl="0" indent="-298450" rtl="0">
              <a:lnSpc>
                <a:spcPct val="115000"/>
              </a:lnSpc>
              <a:buClr>
                <a:srgbClr val="000000"/>
              </a:buClr>
              <a:buSzPct val="166666"/>
              <a:buFont typeface="Arial"/>
              <a:buChar char="•"/>
            </a:pPr>
            <a:r>
              <a:rPr lang="en" dirty="0"/>
              <a:t>Positive affect</a:t>
            </a:r>
          </a:p>
          <a:p>
            <a:pPr marL="914400" lvl="1" indent="-298450" rtl="0">
              <a:lnSpc>
                <a:spcPct val="115000"/>
              </a:lnSpc>
              <a:buClr>
                <a:srgbClr val="000000"/>
              </a:buClr>
              <a:buSzPct val="100000"/>
              <a:buFont typeface="Courier New"/>
              <a:buChar char="o"/>
            </a:pPr>
            <a:r>
              <a:rPr lang="en" dirty="0"/>
              <a:t>Sharing narratives is a valued literacy practice</a:t>
            </a:r>
          </a:p>
          <a:p>
            <a:pPr marL="914400" lvl="1" indent="-298450" rtl="0">
              <a:lnSpc>
                <a:spcPct val="115000"/>
              </a:lnSpc>
              <a:buClr>
                <a:srgbClr val="000000"/>
              </a:buClr>
              <a:buSzPct val="100000"/>
              <a:buFont typeface="Courier New"/>
              <a:buChar char="o"/>
            </a:pPr>
            <a:r>
              <a:rPr lang="en" dirty="0"/>
              <a:t>Relates directly to ss’ needs, experiences, and interests</a:t>
            </a:r>
          </a:p>
          <a:p>
            <a:endParaRPr lang="en" dirty="0"/>
          </a:p>
        </p:txBody>
      </p:sp>
    </p:spTree>
    <p:extLst>
      <p:ext uri="{BB962C8B-B14F-4D97-AF65-F5344CB8AC3E}">
        <p14:creationId xmlns:p14="http://schemas.microsoft.com/office/powerpoint/2010/main" val="37537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lvl="0" rtl="0">
              <a:buNone/>
            </a:pPr>
            <a:r>
              <a:rPr lang="en"/>
              <a:t>In this demo, we will focus on ways of using learner-generated texts, which is a powerful way of incorporating learners’ experiences, strengths, and meaningful content into the classroom.  By learner-generated texts, we mean a range of writing that may range in topic, from personal narratives to something more descriptive and impersonal; the writing may be done based on the ss’ oral language, with the teacher writing the words down, it could be that the teacher corrects and facilitates the language, or not, or ss of certain levels may be able to write in small groups, pairs, or even by themselves. </a:t>
            </a:r>
          </a:p>
          <a:p>
            <a:endParaRPr lang="en"/>
          </a:p>
          <a:p>
            <a:pPr lvl="0" rtl="0">
              <a:buNone/>
            </a:pPr>
            <a:r>
              <a:rPr lang="en"/>
              <a:t>For each of the activities we do today, we hope to give you a different perspective on the dynamics of writing activities for LESLLA classrooms, and after each activity, some time to share your thoughts and experiences. </a:t>
            </a:r>
          </a:p>
          <a:p>
            <a:endParaRPr lang="en"/>
          </a:p>
          <a:p>
            <a:endParaRPr lang="en"/>
          </a:p>
          <a:p>
            <a:endParaRPr lang="en"/>
          </a:p>
          <a:p>
            <a:pPr lvl="0" rtl="0">
              <a:buNone/>
            </a:pPr>
            <a:r>
              <a:rPr lang="en"/>
              <a:t>The central example is students writing stories that narrate a life experience.  For example, a teacher could work one-on-one with a student to help them write a story about their family, such as the birth of one of their children, or how they celebrated a certain holiday in their country.  </a:t>
            </a:r>
          </a:p>
          <a:p>
            <a:endParaRPr lang="en"/>
          </a:p>
          <a:p>
            <a:pPr lvl="0" rtl="0">
              <a:buNone/>
            </a:pPr>
            <a:r>
              <a:rPr lang="en"/>
              <a:t>Although learner narratives can be particularly powerful when teaching lessla learners, there are other types of writing that incorporate learners’ language in other ways.  Almost any kind of descriptive writing could be a chance for the teacher to collaborate with learners in such a way that the learners feel that they created the text.  For example, the task could be to describe a person in the learners’ family, an object in the room, or even the differences between their home culture and their current culture.  </a:t>
            </a:r>
          </a:p>
          <a:p>
            <a:endParaRPr lang="en"/>
          </a:p>
          <a:p>
            <a:pPr lvl="0" rtl="0">
              <a:buNone/>
            </a:pPr>
            <a:r>
              <a:rPr lang="en"/>
              <a:t>The other points listed show other continuum for learner-generated texts</a:t>
            </a:r>
          </a:p>
          <a:p>
            <a:endParaRPr lang="en"/>
          </a:p>
        </p:txBody>
      </p:sp>
    </p:spTree>
    <p:extLst>
      <p:ext uri="{BB962C8B-B14F-4D97-AF65-F5344CB8AC3E}">
        <p14:creationId xmlns:p14="http://schemas.microsoft.com/office/powerpoint/2010/main" val="208661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lvl="0" rtl="0">
              <a:buNone/>
            </a:pPr>
            <a:r>
              <a:rPr lang="en"/>
              <a:t>In this demo, we will focus on ways of using learner-generated texts, which is a powerful way of incorporating learners’ experiences, strengths, and meaningful content into the classroom.  By learner-generated texts, we mean a range of writing that may range in topic, from personal narratives to something more descriptive and impersonal; the writing may be done based on the ss’ oral language, with the teacher writing the words down, it could be that the teacher corrects and facilitates the language, or not, or ss of certain levels may be able to write in small groups, pairs, or even by themselves. </a:t>
            </a:r>
          </a:p>
          <a:p>
            <a:endParaRPr lang="en"/>
          </a:p>
          <a:p>
            <a:pPr lvl="0" rtl="0">
              <a:buNone/>
            </a:pPr>
            <a:r>
              <a:rPr lang="en"/>
              <a:t>For each of the activities we do today, we hope to give you a different perspective on the dynamics of writing activities for LESLLA classrooms, and after each activity, some time to share your thoughts and experiences. </a:t>
            </a:r>
          </a:p>
          <a:p>
            <a:endParaRPr lang="en"/>
          </a:p>
          <a:p>
            <a:endParaRPr lang="en"/>
          </a:p>
          <a:p>
            <a:endParaRPr lang="en"/>
          </a:p>
          <a:p>
            <a:pPr lvl="0" rtl="0">
              <a:buNone/>
            </a:pPr>
            <a:r>
              <a:rPr lang="en"/>
              <a:t>The central example is students writing stories that narrate a life experience.  For example, a teacher could work one-on-one with a student to help them write a story about their family, such as the birth of one of their children, or how they celebrated a certain holiday in their country.  </a:t>
            </a:r>
          </a:p>
          <a:p>
            <a:endParaRPr lang="en"/>
          </a:p>
          <a:p>
            <a:pPr lvl="0" rtl="0">
              <a:buNone/>
            </a:pPr>
            <a:r>
              <a:rPr lang="en"/>
              <a:t>Although learner narratives can be particularly powerful when teaching lessla learners, there are other types of writing that incorporate learners’ language in other ways.  Almost any kind of descriptive writing could be a chance for the teacher to collaborate with learners in such a way that the learners feel that they created the text.  For example, the task could be to describe a person in the learners’ family, an object in the room, or even the differences between their home culture and their current culture.  </a:t>
            </a:r>
          </a:p>
          <a:p>
            <a:endParaRPr lang="en"/>
          </a:p>
          <a:p>
            <a:pPr lvl="0" rtl="0">
              <a:buNone/>
            </a:pPr>
            <a:r>
              <a:rPr lang="en"/>
              <a:t>The other points listed show other continuum for learner-generated texts</a:t>
            </a:r>
          </a:p>
          <a:p>
            <a:endParaRPr lang="en"/>
          </a:p>
        </p:txBody>
      </p:sp>
    </p:spTree>
    <p:extLst>
      <p:ext uri="{BB962C8B-B14F-4D97-AF65-F5344CB8AC3E}">
        <p14:creationId xmlns:p14="http://schemas.microsoft.com/office/powerpoint/2010/main" val="214162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20775" y="693738"/>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1" y="4388644"/>
            <a:ext cx="5486399" cy="4157663"/>
          </a:xfrm>
          <a:prstGeom prst="rect">
            <a:avLst/>
          </a:prstGeom>
        </p:spPr>
        <p:txBody>
          <a:bodyPr lIns="91425" tIns="91425" rIns="91425" bIns="91425" anchor="t" anchorCtr="0">
            <a:noAutofit/>
          </a:bodyPr>
          <a:lstStyle/>
          <a:p>
            <a:pPr lvl="0" rtl="0">
              <a:buNone/>
            </a:pPr>
            <a:r>
              <a:rPr lang="en" dirty="0"/>
              <a:t>In this demo, we will focus on ways of using learner-generated texts, which is a powerful way of incorporating learners’ experiences, strengths, and meaningful content into the classroom.  By learner-generated texts, we mean a range of writing that may range in topic, from personal narratives to something more descriptive and impersonal; the writing may be done based on the ss’ oral language, with the teacher writing the words down, it could be that the teacher corrects and facilitates the language, or not, or ss of certain levels may be able to write in small groups, pairs, or even by themselves. </a:t>
            </a:r>
          </a:p>
          <a:p>
            <a:endParaRPr lang="en" dirty="0"/>
          </a:p>
          <a:p>
            <a:pPr lvl="0" rtl="0">
              <a:buNone/>
            </a:pPr>
            <a:r>
              <a:rPr lang="en" dirty="0"/>
              <a:t>For each of the activities we do today, we hope to give you a different perspective on the dynamics of writing activities for LESLLA classrooms, and after each activity, some time to share your thoughts and experiences. </a:t>
            </a:r>
          </a:p>
          <a:p>
            <a:endParaRPr lang="en" dirty="0"/>
          </a:p>
          <a:p>
            <a:endParaRPr lang="en" dirty="0"/>
          </a:p>
          <a:p>
            <a:endParaRPr lang="en" dirty="0"/>
          </a:p>
          <a:p>
            <a:pPr lvl="0" rtl="0">
              <a:buNone/>
            </a:pPr>
            <a:r>
              <a:rPr lang="en" dirty="0"/>
              <a:t>The central example is students writing stories that narrate a life experience.  For example, a teacher could work one-on-one with a student to help them write a story about their family, such as the birth of one of their children, or how they celebrated a certain holiday in their country.  </a:t>
            </a:r>
          </a:p>
          <a:p>
            <a:endParaRPr lang="en" dirty="0"/>
          </a:p>
          <a:p>
            <a:pPr lvl="0" rtl="0">
              <a:buNone/>
            </a:pPr>
            <a:r>
              <a:rPr lang="en" dirty="0"/>
              <a:t>Although learner narratives can be particularly powerful when teaching lessla learners, there are other types of writing that incorporate learners’ language in other ways.  Almost any kind of descriptive writing could be a chance for the teacher to collaborate with learners in such a way that the learners feel that they created the text.  For example, the task could be to describe a person in the learners’ family, an object in the room, or even the differences between their home culture and their current culture.  </a:t>
            </a:r>
          </a:p>
          <a:p>
            <a:endParaRPr lang="en" dirty="0"/>
          </a:p>
          <a:p>
            <a:pPr lvl="0" rtl="0">
              <a:buNone/>
            </a:pPr>
            <a:r>
              <a:rPr lang="en" dirty="0"/>
              <a:t>The other points listed show other continuum for learner-generated texts</a:t>
            </a:r>
          </a:p>
          <a:p>
            <a:endParaRPr lang="en" dirty="0"/>
          </a:p>
        </p:txBody>
      </p:sp>
    </p:spTree>
    <p:extLst>
      <p:ext uri="{BB962C8B-B14F-4D97-AF65-F5344CB8AC3E}">
        <p14:creationId xmlns:p14="http://schemas.microsoft.com/office/powerpoint/2010/main" val="176667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51DEABC-D766-4322-8E78-B830FAE35C72}" type="datetime4">
              <a:rPr lang="en-US" smtClean="0"/>
              <a:pPr/>
              <a:t>October 11,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31F9E-604E-4343-9F29-EF72E8231CAD}" type="datetime4">
              <a:rPr lang="en-US" smtClean="0"/>
              <a:pPr/>
              <a:t>October 11,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A8E1CE-37F8-4102-8DF9-852A0A51F293}" type="datetime4">
              <a:rPr lang="en-US" smtClean="0"/>
              <a:pPr/>
              <a:t>October 11, 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1"/>
        <p:cNvGrpSpPr/>
        <p:nvPr/>
      </p:nvGrpSpPr>
      <p:grpSpPr>
        <a:xfrm>
          <a:off x="0" y="0"/>
          <a:ext cx="0" cy="0"/>
          <a:chOff x="0" y="0"/>
          <a:chExt cx="0" cy="0"/>
        </a:xfrm>
      </p:grpSpPr>
      <p:sp>
        <p:nvSpPr>
          <p:cNvPr id="13" name="Shape 13"/>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333F43-3E86-47E4-BFBB-2476D384E1C6}" type="datetime4">
              <a:rPr lang="en-US" smtClean="0"/>
              <a:pPr/>
              <a:t>October 11,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October 11,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19C71-EC74-44AF-B27E-FC7DC3C3A61D}" type="datetime4">
              <a:rPr lang="en-US" smtClean="0"/>
              <a:pPr/>
              <a:t>October 11,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5CDA29-3CBE-48EA-92AE-A996835462BA}" type="datetime4">
              <a:rPr lang="en-US" smtClean="0"/>
              <a:pPr/>
              <a:t>October 11,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EC054-3869-4501-B163-1BBFDE8DCE04}" type="datetime4">
              <a:rPr lang="en-US" smtClean="0"/>
              <a:pPr/>
              <a:t>October 11,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11,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11,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6EEA923-9BEE-48CE-9F28-5B525F399BAD}" type="datetime4">
              <a:rPr lang="en-US" smtClean="0"/>
              <a:pPr/>
              <a:t>October 11, 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38DF745-7D3F-47F4-83A3-874385CFAA6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7D0EFEE-2756-4A20-BF2A-63F0A94F99AC}" type="datetime4">
              <a:rPr lang="en-US" smtClean="0"/>
              <a:pPr/>
              <a:t>October 11, 2013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hyperlink" Target="http://www.uis.unesco.org/FactSheets/Documents/fs20-literacy-day-2012-en-v3.pd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1143000"/>
            <a:ext cx="8077200" cy="3048000"/>
          </a:xfrm>
          <a:prstGeom prst="rect">
            <a:avLst/>
          </a:prstGeom>
        </p:spPr>
        <p:txBody>
          <a:bodyPr lIns="91425" tIns="91425" rIns="91425" bIns="91425" anchor="b" anchorCtr="0">
            <a:noAutofit/>
          </a:bodyPr>
          <a:lstStyle/>
          <a:p>
            <a:pPr lvl="0" rtl="0">
              <a:buNone/>
            </a:pPr>
            <a:r>
              <a:rPr lang="en" sz="4500" dirty="0"/>
              <a:t>Empowering Adult Learners </a:t>
            </a:r>
            <a:r>
              <a:rPr lang="en" sz="4500" dirty="0" smtClean="0"/>
              <a:t/>
            </a:r>
            <a:br>
              <a:rPr lang="en" sz="4500" dirty="0" smtClean="0"/>
            </a:br>
            <a:r>
              <a:rPr lang="en" sz="4500" dirty="0" smtClean="0"/>
              <a:t>to </a:t>
            </a:r>
            <a:r>
              <a:rPr lang="en" sz="4500" dirty="0"/>
              <a:t>Create Meaningful Texts </a:t>
            </a:r>
            <a:r>
              <a:rPr lang="en" sz="4500" dirty="0" smtClean="0"/>
              <a:t/>
            </a:r>
            <a:br>
              <a:rPr lang="en" sz="4500" dirty="0" smtClean="0"/>
            </a:br>
            <a:r>
              <a:rPr lang="en" sz="4500" dirty="0" smtClean="0"/>
              <a:t>and </a:t>
            </a:r>
            <a:r>
              <a:rPr lang="en" sz="4500" dirty="0"/>
              <a:t>Personal Narratives </a:t>
            </a:r>
            <a:r>
              <a:rPr lang="en" sz="4500" dirty="0" smtClean="0"/>
              <a:t/>
            </a:r>
            <a:br>
              <a:rPr lang="en" sz="4500" dirty="0" smtClean="0"/>
            </a:br>
            <a:r>
              <a:rPr lang="en" sz="4500" dirty="0" smtClean="0"/>
              <a:t>in </a:t>
            </a:r>
            <a:r>
              <a:rPr lang="en" sz="4500" dirty="0"/>
              <a:t>Literacy Classrooms</a:t>
            </a:r>
          </a:p>
        </p:txBody>
      </p:sp>
      <p:sp>
        <p:nvSpPr>
          <p:cNvPr id="29" name="Shape 29"/>
          <p:cNvSpPr txBox="1">
            <a:spLocks noGrp="1"/>
          </p:cNvSpPr>
          <p:nvPr>
            <p:ph type="subTitle" idx="1"/>
          </p:nvPr>
        </p:nvSpPr>
        <p:spPr>
          <a:xfrm>
            <a:off x="609600" y="4343400"/>
            <a:ext cx="7900799" cy="762000"/>
          </a:xfrm>
          <a:prstGeom prst="rect">
            <a:avLst/>
          </a:prstGeom>
        </p:spPr>
        <p:txBody>
          <a:bodyPr lIns="91425" tIns="91425" rIns="91425" bIns="91425" anchor="ctr" anchorCtr="0">
            <a:noAutofit/>
          </a:bodyPr>
          <a:lstStyle/>
          <a:p>
            <a:pPr>
              <a:buNone/>
            </a:pPr>
            <a:r>
              <a:rPr lang="en" sz="2800" dirty="0" smtClean="0"/>
              <a:t>Eric </a:t>
            </a:r>
            <a:r>
              <a:rPr lang="en" sz="2800" dirty="0"/>
              <a:t>Dodson, Margi Felix-Lund, Jen Sacklin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46" t="20527" r="45948" b="64400"/>
          <a:stretch/>
        </p:blipFill>
        <p:spPr bwMode="auto">
          <a:xfrm>
            <a:off x="0" y="5755341"/>
            <a:ext cx="4840942" cy="110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40941" y="5755341"/>
            <a:ext cx="4379259" cy="1215717"/>
          </a:xfrm>
          <a:prstGeom prst="rect">
            <a:avLst/>
          </a:prstGeom>
          <a:solidFill>
            <a:schemeClr val="tx1"/>
          </a:solidFill>
          <a:ln>
            <a:noFill/>
          </a:ln>
        </p:spPr>
        <p:txBody>
          <a:bodyPr wrap="square" tIns="91440" rtlCol="0">
            <a:spAutoFit/>
          </a:bodyPr>
          <a:lstStyle/>
          <a:p>
            <a:pPr marL="457200"/>
            <a:r>
              <a:rPr lang="en-US" sz="2000" dirty="0" smtClean="0">
                <a:solidFill>
                  <a:srgbClr val="6997BA"/>
                </a:solidFill>
                <a:latin typeface="Arial Narrow" panose="020B0606020202030204" pitchFamily="34" charset="0"/>
              </a:rPr>
              <a:t>Fall Conference</a:t>
            </a:r>
          </a:p>
          <a:p>
            <a:pPr marL="457200"/>
            <a:r>
              <a:rPr lang="en-US" sz="2000" dirty="0" smtClean="0">
                <a:solidFill>
                  <a:srgbClr val="6997BA"/>
                </a:solidFill>
                <a:latin typeface="Arial Narrow" panose="020B0606020202030204" pitchFamily="34" charset="0"/>
              </a:rPr>
              <a:t>October 12, 2013</a:t>
            </a:r>
          </a:p>
          <a:p>
            <a:pPr marL="457200"/>
            <a:r>
              <a:rPr lang="en-US" sz="2000" dirty="0" smtClean="0">
                <a:solidFill>
                  <a:srgbClr val="6997BA"/>
                </a:solidFill>
                <a:latin typeface="Arial Narrow" panose="020B0606020202030204" pitchFamily="34" charset="0"/>
              </a:rPr>
              <a:t>Session 2.3</a:t>
            </a:r>
            <a:endParaRPr lang="en-US" sz="2400" dirty="0" smtClean="0">
              <a:solidFill>
                <a:srgbClr val="6997BA"/>
              </a:solidFill>
              <a:latin typeface="Arial Narrow" panose="020B0606020202030204" pitchFamily="34" charset="0"/>
            </a:endParaRPr>
          </a:p>
          <a:p>
            <a:pPr marL="457200"/>
            <a:endParaRPr lang="en-US" sz="1000" dirty="0" smtClean="0">
              <a:solidFill>
                <a:srgbClr val="6997BA"/>
              </a:solidFill>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a:t>Personal Narratives</a:t>
            </a:r>
          </a:p>
        </p:txBody>
      </p:sp>
      <p:sp>
        <p:nvSpPr>
          <p:cNvPr id="71" name="Shape 71"/>
          <p:cNvSpPr txBox="1">
            <a:spLocks noGrp="1"/>
          </p:cNvSpPr>
          <p:nvPr>
            <p:ph type="body" idx="1"/>
          </p:nvPr>
        </p:nvSpPr>
        <p:spPr>
          <a:xfrm>
            <a:off x="457200" y="2043457"/>
            <a:ext cx="8229600" cy="4620299"/>
          </a:xfrm>
          <a:prstGeom prst="rect">
            <a:avLst/>
          </a:prstGeom>
        </p:spPr>
        <p:txBody>
          <a:bodyPr lIns="91425" tIns="91425" rIns="91425" bIns="91425" anchor="t" anchorCtr="0">
            <a:noAutofit/>
          </a:bodyPr>
          <a:lstStyle/>
          <a:p>
            <a:pPr lvl="0" rtl="0">
              <a:buNone/>
            </a:pPr>
            <a:r>
              <a:rPr lang="en" dirty="0" smtClean="0"/>
              <a:t>Spectrum of possibilities</a:t>
            </a:r>
          </a:p>
          <a:p>
            <a:pPr lvl="0" rtl="0">
              <a:buNone/>
            </a:pPr>
            <a:r>
              <a:rPr lang="en" u="sng" dirty="0" smtClean="0"/>
              <a:t>The teacher’s role can be:</a:t>
            </a:r>
            <a:endParaRPr lang="en" u="sng" dirty="0"/>
          </a:p>
        </p:txBody>
      </p:sp>
      <p:graphicFrame>
        <p:nvGraphicFramePr>
          <p:cNvPr id="4" name="Content Placeholder 3"/>
          <p:cNvGraphicFramePr>
            <a:graphicFrameLocks/>
          </p:cNvGraphicFramePr>
          <p:nvPr>
            <p:extLst>
              <p:ext uri="{D42A27DB-BD31-4B8C-83A1-F6EECF244321}">
                <p14:modId xmlns:p14="http://schemas.microsoft.com/office/powerpoint/2010/main" val="579059958"/>
              </p:ext>
            </p:extLst>
          </p:nvPr>
        </p:nvGraphicFramePr>
        <p:xfrm>
          <a:off x="533400" y="1884362"/>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292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a:t>Personal Narratives</a:t>
            </a:r>
          </a:p>
        </p:txBody>
      </p:sp>
      <p:sp>
        <p:nvSpPr>
          <p:cNvPr id="71" name="Shape 71"/>
          <p:cNvSpPr txBox="1">
            <a:spLocks noGrp="1"/>
          </p:cNvSpPr>
          <p:nvPr>
            <p:ph type="body" idx="1"/>
          </p:nvPr>
        </p:nvSpPr>
        <p:spPr>
          <a:xfrm>
            <a:off x="457200" y="2043457"/>
            <a:ext cx="8229600" cy="4620299"/>
          </a:xfrm>
          <a:prstGeom prst="rect">
            <a:avLst/>
          </a:prstGeom>
        </p:spPr>
        <p:txBody>
          <a:bodyPr lIns="91425" tIns="91425" rIns="91425" bIns="91425" anchor="t" anchorCtr="0">
            <a:noAutofit/>
          </a:bodyPr>
          <a:lstStyle/>
          <a:p>
            <a:pPr lvl="0" rtl="0">
              <a:buNone/>
            </a:pPr>
            <a:r>
              <a:rPr lang="en" dirty="0" smtClean="0"/>
              <a:t>Spectrum of possibilities</a:t>
            </a:r>
          </a:p>
          <a:p>
            <a:pPr lvl="0" rtl="0">
              <a:buNone/>
            </a:pPr>
            <a:r>
              <a:rPr lang="en" u="sng" dirty="0" smtClean="0"/>
              <a:t>Student groupings can be:</a:t>
            </a:r>
            <a:endParaRPr lang="en" u="sng" dirty="0"/>
          </a:p>
        </p:txBody>
      </p:sp>
      <p:graphicFrame>
        <p:nvGraphicFramePr>
          <p:cNvPr id="4" name="Content Placeholder 3"/>
          <p:cNvGraphicFramePr>
            <a:graphicFrameLocks/>
          </p:cNvGraphicFramePr>
          <p:nvPr>
            <p:extLst>
              <p:ext uri="{D42A27DB-BD31-4B8C-83A1-F6EECF244321}">
                <p14:modId xmlns:p14="http://schemas.microsoft.com/office/powerpoint/2010/main" val="2476043717"/>
              </p:ext>
            </p:extLst>
          </p:nvPr>
        </p:nvGraphicFramePr>
        <p:xfrm>
          <a:off x="533400" y="1884362"/>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5137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Eliciting Learner Narratives</a:t>
            </a:r>
            <a:endParaRPr lang="en-US" dirty="0"/>
          </a:p>
        </p:txBody>
      </p:sp>
    </p:spTree>
    <p:extLst>
      <p:ext uri="{BB962C8B-B14F-4D97-AF65-F5344CB8AC3E}">
        <p14:creationId xmlns:p14="http://schemas.microsoft.com/office/powerpoint/2010/main" val="3502840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534400" cy="1173163"/>
          </a:xfrm>
          <a:prstGeom prst="rect">
            <a:avLst/>
          </a:prstGeom>
        </p:spPr>
        <p:txBody>
          <a:bodyPr lIns="91425" tIns="91425" rIns="91425" bIns="91425" anchor="b" anchorCtr="0">
            <a:noAutofit/>
          </a:bodyPr>
          <a:lstStyle/>
          <a:p>
            <a:pPr>
              <a:buNone/>
            </a:pPr>
            <a:r>
              <a:rPr lang="en" sz="4300" dirty="0" smtClean="0"/>
              <a:t>Methods to elicit learner narratives</a:t>
            </a:r>
            <a:endParaRPr lang="en" sz="4300" dirty="0"/>
          </a:p>
        </p:txBody>
      </p:sp>
      <p:sp>
        <p:nvSpPr>
          <p:cNvPr id="4" name="Shape 56"/>
          <p:cNvSpPr txBox="1">
            <a:spLocks/>
          </p:cNvSpPr>
          <p:nvPr/>
        </p:nvSpPr>
        <p:spPr>
          <a:xfrm>
            <a:off x="381508" y="1600200"/>
            <a:ext cx="3885692" cy="640080"/>
          </a:xfrm>
          <a:prstGeom prst="rect">
            <a:avLst/>
          </a:prstGeom>
          <a:solidFill>
            <a:schemeClr val="bg1"/>
          </a:solidFill>
          <a:ln w="38100" cmpd="sng">
            <a:solidFill>
              <a:srgbClr val="FFC800"/>
            </a:solidFill>
            <a:prstDash val="dash"/>
          </a:ln>
        </p:spPr>
        <p:txBody>
          <a:bodyPr lIns="91425" tIns="91425" rIns="91425" bIns="91425" anchor="ctr" anchorCtr="0">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None/>
            </a:pPr>
            <a:r>
              <a:rPr lang="en-US" dirty="0" smtClean="0"/>
              <a:t>Share </a:t>
            </a:r>
            <a:r>
              <a:rPr lang="en-US" dirty="0"/>
              <a:t>about </a:t>
            </a:r>
            <a:r>
              <a:rPr lang="en-US" dirty="0" smtClean="0"/>
              <a:t>yourself</a:t>
            </a:r>
            <a:endParaRPr lang="en-US" dirty="0"/>
          </a:p>
        </p:txBody>
      </p:sp>
      <p:sp>
        <p:nvSpPr>
          <p:cNvPr id="5" name="Shape 56"/>
          <p:cNvSpPr txBox="1">
            <a:spLocks/>
          </p:cNvSpPr>
          <p:nvPr/>
        </p:nvSpPr>
        <p:spPr>
          <a:xfrm>
            <a:off x="5410200" y="4587240"/>
            <a:ext cx="3048000" cy="1097280"/>
          </a:xfrm>
          <a:prstGeom prst="rect">
            <a:avLst/>
          </a:prstGeom>
          <a:solidFill>
            <a:schemeClr val="bg1"/>
          </a:solidFill>
          <a:ln w="38100" cmpd="sng">
            <a:solidFill>
              <a:srgbClr val="FFC800"/>
            </a:solidFill>
            <a:prstDash val="dash"/>
          </a:ln>
        </p:spPr>
        <p:txBody>
          <a:bodyPr lIns="91425" tIns="91425" rIns="91425" bIns="91425" anchor="ctr" anchorCtr="0">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smtClean="0"/>
              <a:t>Bring in pictures or prompts</a:t>
            </a:r>
            <a:endParaRPr lang="en-US" dirty="0"/>
          </a:p>
        </p:txBody>
      </p:sp>
      <p:sp>
        <p:nvSpPr>
          <p:cNvPr id="6" name="Shape 56"/>
          <p:cNvSpPr txBox="1">
            <a:spLocks/>
          </p:cNvSpPr>
          <p:nvPr/>
        </p:nvSpPr>
        <p:spPr>
          <a:xfrm>
            <a:off x="622808" y="2559504"/>
            <a:ext cx="2590800" cy="1717221"/>
          </a:xfrm>
          <a:prstGeom prst="rect">
            <a:avLst/>
          </a:prstGeom>
          <a:solidFill>
            <a:schemeClr val="bg1"/>
          </a:solidFill>
          <a:ln w="38100" cmpd="sng">
            <a:solidFill>
              <a:srgbClr val="FFC800"/>
            </a:solidFill>
            <a:prstDash val="dash"/>
          </a:ln>
        </p:spPr>
        <p:txBody>
          <a:bodyPr lIns="91425" tIns="91425" rIns="91425" bIns="91425" anchor="ctr" anchorCtr="0">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smtClean="0"/>
              <a:t>Listen to and observe your students</a:t>
            </a:r>
            <a:endParaRPr lang="en" dirty="0"/>
          </a:p>
        </p:txBody>
      </p:sp>
      <p:sp>
        <p:nvSpPr>
          <p:cNvPr id="7" name="Shape 56"/>
          <p:cNvSpPr txBox="1">
            <a:spLocks/>
          </p:cNvSpPr>
          <p:nvPr/>
        </p:nvSpPr>
        <p:spPr>
          <a:xfrm>
            <a:off x="1188085" y="4587240"/>
            <a:ext cx="3289300" cy="1097280"/>
          </a:xfrm>
          <a:prstGeom prst="rect">
            <a:avLst/>
          </a:prstGeom>
          <a:solidFill>
            <a:schemeClr val="bg1"/>
          </a:solidFill>
          <a:ln w="38100" cmpd="sng">
            <a:solidFill>
              <a:srgbClr val="FFC800"/>
            </a:solidFill>
            <a:prstDash val="dash"/>
          </a:ln>
        </p:spPr>
        <p:txBody>
          <a:bodyPr lIns="91425" tIns="91425" rIns="91425" bIns="91425" anchor="ctr" anchorCtr="0">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smtClean="0"/>
              <a:t>Put books out during break time</a:t>
            </a:r>
            <a:endParaRPr lang="en-US" dirty="0"/>
          </a:p>
        </p:txBody>
      </p:sp>
      <p:sp>
        <p:nvSpPr>
          <p:cNvPr id="8" name="Shape 56"/>
          <p:cNvSpPr txBox="1">
            <a:spLocks/>
          </p:cNvSpPr>
          <p:nvPr/>
        </p:nvSpPr>
        <p:spPr>
          <a:xfrm>
            <a:off x="2254504" y="5943600"/>
            <a:ext cx="4445762" cy="640080"/>
          </a:xfrm>
          <a:prstGeom prst="rect">
            <a:avLst/>
          </a:prstGeom>
          <a:solidFill>
            <a:schemeClr val="bg1"/>
          </a:solidFill>
          <a:ln w="38100" cmpd="sng">
            <a:solidFill>
              <a:srgbClr val="FFC800"/>
            </a:solidFill>
            <a:prstDash val="dash"/>
          </a:ln>
        </p:spPr>
        <p:txBody>
          <a:bodyPr lIns="91425" tIns="91425" rIns="91425" bIns="91425" anchor="ctr" anchorCtr="0">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smtClean="0"/>
              <a:t>Scaffold their narratives</a:t>
            </a:r>
            <a:endParaRPr lang="en-US" dirty="0"/>
          </a:p>
        </p:txBody>
      </p:sp>
      <p:sp>
        <p:nvSpPr>
          <p:cNvPr id="10" name="Shape 56"/>
          <p:cNvSpPr txBox="1">
            <a:spLocks/>
          </p:cNvSpPr>
          <p:nvPr/>
        </p:nvSpPr>
        <p:spPr>
          <a:xfrm>
            <a:off x="4953000" y="1722120"/>
            <a:ext cx="3581400" cy="1097280"/>
          </a:xfrm>
          <a:prstGeom prst="rect">
            <a:avLst/>
          </a:prstGeom>
          <a:solidFill>
            <a:schemeClr val="bg1"/>
          </a:solidFill>
          <a:ln w="38100" cmpd="sng">
            <a:solidFill>
              <a:srgbClr val="FFC800"/>
            </a:solidFill>
            <a:prstDash val="dash"/>
          </a:ln>
        </p:spPr>
        <p:txBody>
          <a:bodyPr lIns="91425" tIns="91425" rIns="91425" bIns="91425" anchor="ctr" anchorCtr="0">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smtClean="0"/>
              <a:t>Help learners get to know each other</a:t>
            </a:r>
            <a:endParaRPr lang="en-US" dirty="0"/>
          </a:p>
        </p:txBody>
      </p:sp>
      <p:sp>
        <p:nvSpPr>
          <p:cNvPr id="11" name="Shape 56"/>
          <p:cNvSpPr txBox="1">
            <a:spLocks/>
          </p:cNvSpPr>
          <p:nvPr/>
        </p:nvSpPr>
        <p:spPr>
          <a:xfrm>
            <a:off x="3981196" y="3124200"/>
            <a:ext cx="5010404" cy="1097280"/>
          </a:xfrm>
          <a:prstGeom prst="rect">
            <a:avLst/>
          </a:prstGeom>
          <a:solidFill>
            <a:schemeClr val="bg1"/>
          </a:solidFill>
          <a:ln w="38100" cmpd="sng">
            <a:solidFill>
              <a:srgbClr val="FFC800"/>
            </a:solidFill>
            <a:prstDash val="dash"/>
          </a:ln>
        </p:spPr>
        <p:txBody>
          <a:bodyPr lIns="91425" tIns="91425" rIns="91425" bIns="91425" anchor="ctr" anchorCtr="0">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smtClean="0"/>
              <a:t>Learners spontaneously tell you stories; run with them!</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533400" y="274638"/>
            <a:ext cx="8622792" cy="1096962"/>
          </a:xfrm>
          <a:prstGeom prst="rect">
            <a:avLst/>
          </a:prstGeom>
        </p:spPr>
        <p:txBody>
          <a:bodyPr lIns="91425" tIns="91425" rIns="91425" bIns="91425" anchor="ctr" anchorCtr="0">
            <a:noAutofit/>
          </a:bodyPr>
          <a:lstStyle/>
          <a:p>
            <a:pPr>
              <a:buNone/>
            </a:pPr>
            <a:r>
              <a:rPr lang="en" dirty="0" smtClean="0">
                <a:solidFill>
                  <a:schemeClr val="bg1"/>
                </a:solidFill>
              </a:rPr>
              <a:t>Scaffolding learner narratives: Using a narrative schema</a:t>
            </a:r>
            <a:endParaRPr lang="en" dirty="0">
              <a:solidFill>
                <a:schemeClr val="bg1"/>
              </a:solidFill>
            </a:endParaRPr>
          </a:p>
        </p:txBody>
      </p:sp>
      <p:pic>
        <p:nvPicPr>
          <p:cNvPr id="1032" name="Picture 8"/>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l="29375" t="7667" r="28229" b="5167"/>
          <a:stretch/>
        </p:blipFill>
        <p:spPr bwMode="auto">
          <a:xfrm>
            <a:off x="2502187" y="1494496"/>
            <a:ext cx="4127213" cy="530352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817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533400" y="274638"/>
            <a:ext cx="8622792" cy="1096962"/>
          </a:xfrm>
          <a:prstGeom prst="rect">
            <a:avLst/>
          </a:prstGeom>
        </p:spPr>
        <p:txBody>
          <a:bodyPr lIns="91425" tIns="91425" rIns="91425" bIns="91425" anchor="ctr" anchorCtr="0">
            <a:noAutofit/>
          </a:bodyPr>
          <a:lstStyle/>
          <a:p>
            <a:r>
              <a:rPr lang="en" dirty="0">
                <a:solidFill>
                  <a:schemeClr val="bg1"/>
                </a:solidFill>
              </a:rPr>
              <a:t>Scaffolding learner narratives: Using a narrative schema</a:t>
            </a:r>
          </a:p>
        </p:txBody>
      </p:sp>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saturation sat="150000"/>
                    </a14:imgEffect>
                    <a14:imgEffect>
                      <a14:brightnessContrast contrast="-40000"/>
                    </a14:imgEffect>
                  </a14:imgLayer>
                </a14:imgProps>
              </a:ext>
              <a:ext uri="{28A0092B-C50C-407E-A947-70E740481C1C}">
                <a14:useLocalDpi xmlns:a14="http://schemas.microsoft.com/office/drawing/2010/main" val="0"/>
              </a:ext>
            </a:extLst>
          </a:blip>
          <a:srcRect l="14584" t="9882" r="13333" b="27933"/>
          <a:stretch/>
        </p:blipFill>
        <p:spPr bwMode="auto">
          <a:xfrm>
            <a:off x="152400" y="2133600"/>
            <a:ext cx="8869680" cy="4782277"/>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002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idx="4294967295"/>
          </p:nvPr>
        </p:nvSpPr>
        <p:spPr>
          <a:xfrm>
            <a:off x="0" y="152400"/>
            <a:ext cx="8229600" cy="1250950"/>
          </a:xfrm>
          <a:prstGeom prst="rect">
            <a:avLst/>
          </a:prstGeom>
        </p:spPr>
        <p:txBody>
          <a:bodyPr lIns="91425" tIns="91425" rIns="91425" bIns="91425" anchor="ctr" anchorCtr="0">
            <a:noAutofit/>
          </a:bodyPr>
          <a:lstStyle/>
          <a:p>
            <a:pPr>
              <a:buNone/>
            </a:pPr>
            <a:r>
              <a:rPr lang="en" dirty="0" smtClean="0">
                <a:solidFill>
                  <a:schemeClr val="bg1"/>
                </a:solidFill>
              </a:rPr>
              <a:t>Scaffolding and entextualizing learner narratives</a:t>
            </a:r>
            <a:endParaRPr lang="en" dirty="0">
              <a:solidFill>
                <a:schemeClr val="bg1"/>
              </a:solidFill>
            </a:endParaRPr>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l="14479" t="8291" r="13750" b="8194"/>
          <a:stretch/>
        </p:blipFill>
        <p:spPr bwMode="auto">
          <a:xfrm>
            <a:off x="152400" y="-40323"/>
            <a:ext cx="8869680" cy="645082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223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Shape 93"/>
          <p:cNvSpPr/>
          <p:nvPr/>
        </p:nvSpPr>
        <p:spPr>
          <a:xfrm>
            <a:off x="1981200" y="57287"/>
            <a:ext cx="5257800" cy="6781664"/>
          </a:xfrm>
          <a:prstGeom prst="rect">
            <a:avLst/>
          </a:prstGeom>
          <a: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brightnessContrast contrast="-40000"/>
                      </a14:imgEffect>
                    </a14:imgLayer>
                  </a14:imgProps>
                </a:ext>
              </a:extLst>
            </a:blip>
            <a:srcRect/>
            <a:stretch>
              <a:fillRect l="-66186" t="-7259" r="-69045" b="-6732"/>
            </a:stretch>
          </a:blipFill>
          <a:ln w="28575">
            <a:solidFill>
              <a:schemeClr val="accent1"/>
            </a:solidFill>
          </a:ln>
        </p:spPr>
      </p:sp>
    </p:spTree>
    <p:extLst>
      <p:ext uri="{BB962C8B-B14F-4D97-AF65-F5344CB8AC3E}">
        <p14:creationId xmlns:p14="http://schemas.microsoft.com/office/powerpoint/2010/main" val="2548853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0782"/>
            <a:ext cx="4695825" cy="6210300"/>
          </a:xfrm>
          <a:prstGeom prst="rect">
            <a:avLst/>
          </a:prstGeom>
        </p:spPr>
      </p:pic>
      <p:pic>
        <p:nvPicPr>
          <p:cNvPr id="7" name="Picture 6"/>
          <p:cNvPicPr>
            <a:picLocks noChangeAspect="1"/>
          </p:cNvPicPr>
          <p:nvPr/>
        </p:nvPicPr>
        <p:blipFill>
          <a:blip r:embed="rId4"/>
          <a:stretch>
            <a:fillRect/>
          </a:stretch>
        </p:blipFill>
        <p:spPr>
          <a:xfrm>
            <a:off x="2224087" y="323850"/>
            <a:ext cx="4695825" cy="6210300"/>
          </a:xfrm>
          <a:prstGeom prst="rect">
            <a:avLst/>
          </a:prstGeom>
        </p:spPr>
      </p:pic>
      <p:pic>
        <p:nvPicPr>
          <p:cNvPr id="8" name="Picture 7"/>
          <p:cNvPicPr>
            <a:picLocks noChangeAspect="1"/>
          </p:cNvPicPr>
          <p:nvPr/>
        </p:nvPicPr>
        <p:blipFill>
          <a:blip r:embed="rId5"/>
          <a:stretch>
            <a:fillRect/>
          </a:stretch>
        </p:blipFill>
        <p:spPr>
          <a:xfrm>
            <a:off x="4448175" y="647700"/>
            <a:ext cx="4695825" cy="6210300"/>
          </a:xfrm>
          <a:prstGeom prst="rect">
            <a:avLst/>
          </a:prstGeom>
        </p:spPr>
      </p:pic>
    </p:spTree>
    <p:extLst>
      <p:ext uri="{BB962C8B-B14F-4D97-AF65-F5344CB8AC3E}">
        <p14:creationId xmlns:p14="http://schemas.microsoft.com/office/powerpoint/2010/main" val="3261486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solidFill>
                  <a:schemeClr val="bg1"/>
                </a:solidFill>
              </a:rPr>
              <a:t>Critical second look</a:t>
            </a:r>
            <a:endParaRPr lang="en-US" dirty="0">
              <a:solidFill>
                <a:schemeClr val="bg1"/>
              </a:solidFill>
            </a:endParaRPr>
          </a:p>
        </p:txBody>
      </p:sp>
      <p:sp>
        <p:nvSpPr>
          <p:cNvPr id="3" name="Content Placeholder 2"/>
          <p:cNvSpPr>
            <a:spLocks noGrp="1"/>
          </p:cNvSpPr>
          <p:nvPr>
            <p:ph idx="1"/>
          </p:nvPr>
        </p:nvSpPr>
        <p:spPr/>
        <p:txBody>
          <a:bodyPr>
            <a:normAutofit/>
          </a:bodyPr>
          <a:lstStyle/>
          <a:p>
            <a:pPr>
              <a:spcAft>
                <a:spcPts val="1200"/>
              </a:spcAft>
              <a:buFont typeface="Wingdings 2" panose="05020102010507070707" pitchFamily="18" charset="2"/>
              <a:buChar char=""/>
            </a:pPr>
            <a:r>
              <a:rPr lang="en-US" sz="2800" dirty="0"/>
              <a:t>Asking for information on families can bring up tough memories</a:t>
            </a:r>
          </a:p>
          <a:p>
            <a:pPr>
              <a:spcAft>
                <a:spcPts val="1200"/>
              </a:spcAft>
            </a:pPr>
            <a:r>
              <a:rPr lang="en-US" sz="2800" dirty="0" smtClean="0"/>
              <a:t>Narrowed identity options position learners only as immigrants</a:t>
            </a:r>
            <a:r>
              <a:rPr lang="en-US" sz="2000" dirty="0" smtClean="0"/>
              <a:t> (</a:t>
            </a:r>
            <a:r>
              <a:rPr lang="en-US" sz="2000" dirty="0" err="1" smtClean="0"/>
              <a:t>Baynham</a:t>
            </a:r>
            <a:r>
              <a:rPr lang="en-US" sz="2000" dirty="0" smtClean="0"/>
              <a:t> &amp; Simpson, 2010; Miller, 2009)</a:t>
            </a:r>
          </a:p>
        </p:txBody>
      </p:sp>
      <p:pic>
        <p:nvPicPr>
          <p:cNvPr id="4"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8333" t="8000" r="30147" b="4000"/>
          <a:stretch/>
        </p:blipFill>
        <p:spPr bwMode="auto">
          <a:xfrm>
            <a:off x="990600" y="3930723"/>
            <a:ext cx="2141719" cy="283709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581400" y="4114800"/>
            <a:ext cx="5257800" cy="2620498"/>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Aft>
                <a:spcPts val="1200"/>
              </a:spcAft>
              <a:buFont typeface="Wingdings 2" panose="05020102010507070707" pitchFamily="18" charset="2"/>
              <a:buChar char="¡"/>
            </a:pPr>
            <a:r>
              <a:rPr lang="en-US" sz="2800" dirty="0" smtClean="0"/>
              <a:t>However…</a:t>
            </a:r>
          </a:p>
          <a:p>
            <a:pPr lvl="1">
              <a:spcAft>
                <a:spcPts val="1200"/>
              </a:spcAft>
              <a:buClr>
                <a:schemeClr val="accent2"/>
              </a:buClr>
              <a:buFont typeface="Wingdings" panose="05000000000000000000" pitchFamily="2" charset="2"/>
              <a:buChar char="§"/>
            </a:pPr>
            <a:r>
              <a:rPr lang="en-US" sz="2400" dirty="0" smtClean="0"/>
              <a:t>With trust and support, this activity can open avenues for students to express themselves</a:t>
            </a:r>
          </a:p>
          <a:p>
            <a:pPr lvl="1">
              <a:spcAft>
                <a:spcPts val="1200"/>
              </a:spcAft>
              <a:buClr>
                <a:schemeClr val="accent2"/>
              </a:buClr>
              <a:buFont typeface="Wingdings" panose="05000000000000000000" pitchFamily="2" charset="2"/>
              <a:buChar char="§"/>
            </a:pPr>
            <a:r>
              <a:rPr lang="en-US" sz="2400" dirty="0" smtClean="0"/>
              <a:t>Extension activity: write a brand-new paragraph</a:t>
            </a:r>
          </a:p>
        </p:txBody>
      </p:sp>
    </p:spTree>
    <p:extLst>
      <p:ext uri="{BB962C8B-B14F-4D97-AF65-F5344CB8AC3E}">
        <p14:creationId xmlns:p14="http://schemas.microsoft.com/office/powerpoint/2010/main" val="983147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5" name="Shape 35"/>
          <p:cNvSpPr txBox="1">
            <a:spLocks noGrp="1"/>
          </p:cNvSpPr>
          <p:nvPr>
            <p:ph type="title"/>
          </p:nvPr>
        </p:nvSpPr>
        <p:spPr>
          <a:xfrm>
            <a:off x="457200" y="152400"/>
            <a:ext cx="8229600" cy="1295400"/>
          </a:xfrm>
          <a:prstGeom prst="rect">
            <a:avLst/>
          </a:prstGeom>
        </p:spPr>
        <p:txBody>
          <a:bodyPr lIns="91425" tIns="91425" rIns="91425" bIns="91425" anchor="b" anchorCtr="0">
            <a:noAutofit/>
          </a:bodyPr>
          <a:lstStyle/>
          <a:p>
            <a:pPr lvl="0" rtl="0">
              <a:buNone/>
            </a:pPr>
            <a:r>
              <a:rPr lang="en" dirty="0"/>
              <a:t>Today’s Objectives</a:t>
            </a:r>
          </a:p>
        </p:txBody>
      </p:sp>
      <p:sp>
        <p:nvSpPr>
          <p:cNvPr id="34" name="Shape 34"/>
          <p:cNvSpPr txBox="1">
            <a:spLocks noGrp="1"/>
          </p:cNvSpPr>
          <p:nvPr>
            <p:ph type="body" idx="1"/>
          </p:nvPr>
        </p:nvSpPr>
        <p:spPr>
          <a:prstGeom prst="rect">
            <a:avLst/>
          </a:prstGeom>
        </p:spPr>
        <p:txBody>
          <a:bodyPr lIns="91425" tIns="91425" rIns="91425" bIns="91425" anchor="t" anchorCtr="0">
            <a:noAutofit/>
          </a:bodyPr>
          <a:lstStyle/>
          <a:p>
            <a:pPr>
              <a:lnSpc>
                <a:spcPct val="115000"/>
              </a:lnSpc>
              <a:spcAft>
                <a:spcPts val="1800"/>
              </a:spcAft>
              <a:buClr>
                <a:srgbClr val="FFC800"/>
              </a:buClr>
              <a:buSzPct val="39285"/>
              <a:buFont typeface="Wingdings 2" panose="05020102010507070707" pitchFamily="18" charset="2"/>
              <a:buChar char="¢"/>
            </a:pPr>
            <a:r>
              <a:rPr lang="en" sz="2400" dirty="0">
                <a:solidFill>
                  <a:srgbClr val="000000"/>
                </a:solidFill>
              </a:rPr>
              <a:t>Identify unique characteristics and skills of emergent readers compared to mainstream ESL </a:t>
            </a:r>
            <a:r>
              <a:rPr lang="en" sz="2400" dirty="0" smtClean="0">
                <a:solidFill>
                  <a:srgbClr val="000000"/>
                </a:solidFill>
              </a:rPr>
              <a:t>learners</a:t>
            </a:r>
            <a:endParaRPr lang="en" sz="2000" dirty="0">
              <a:solidFill>
                <a:srgbClr val="000000"/>
              </a:solidFill>
            </a:endParaRPr>
          </a:p>
          <a:p>
            <a:pPr>
              <a:lnSpc>
                <a:spcPct val="115000"/>
              </a:lnSpc>
              <a:spcAft>
                <a:spcPts val="1800"/>
              </a:spcAft>
              <a:buClr>
                <a:srgbClr val="FFC800"/>
              </a:buClr>
              <a:buSzPct val="39285"/>
              <a:buFont typeface="Wingdings 2" panose="05020102010507070707" pitchFamily="18" charset="2"/>
              <a:buChar char="¢"/>
            </a:pPr>
            <a:r>
              <a:rPr lang="en" sz="2400" dirty="0">
                <a:solidFill>
                  <a:srgbClr val="000000"/>
                </a:solidFill>
              </a:rPr>
              <a:t>Participate in an elicitation activity &amp; reflect on how it relates to your teaching</a:t>
            </a:r>
          </a:p>
          <a:p>
            <a:pPr>
              <a:lnSpc>
                <a:spcPct val="115000"/>
              </a:lnSpc>
              <a:spcAft>
                <a:spcPts val="1800"/>
              </a:spcAft>
              <a:buClr>
                <a:srgbClr val="FFC800"/>
              </a:buClr>
              <a:buSzPct val="39285"/>
              <a:buFont typeface="Wingdings 2" panose="05020102010507070707" pitchFamily="18" charset="2"/>
              <a:buChar char="¢"/>
            </a:pPr>
            <a:r>
              <a:rPr lang="en" sz="2400" dirty="0">
                <a:solidFill>
                  <a:srgbClr val="000000"/>
                </a:solidFill>
              </a:rPr>
              <a:t>Understand the </a:t>
            </a:r>
            <a:r>
              <a:rPr lang="en" sz="2400" u="sng" dirty="0">
                <a:solidFill>
                  <a:srgbClr val="000000"/>
                </a:solidFill>
              </a:rPr>
              <a:t>how</a:t>
            </a:r>
            <a:r>
              <a:rPr lang="en" sz="2400" dirty="0">
                <a:solidFill>
                  <a:srgbClr val="000000"/>
                </a:solidFill>
              </a:rPr>
              <a:t> and </a:t>
            </a:r>
            <a:r>
              <a:rPr lang="en" sz="2400" u="sng" dirty="0">
                <a:solidFill>
                  <a:srgbClr val="000000"/>
                </a:solidFill>
              </a:rPr>
              <a:t>why</a:t>
            </a:r>
            <a:r>
              <a:rPr lang="en" sz="2400" dirty="0">
                <a:solidFill>
                  <a:srgbClr val="000000"/>
                </a:solidFill>
              </a:rPr>
              <a:t> of a number of effective literacy activities</a:t>
            </a:r>
          </a:p>
          <a:p>
            <a:pPr>
              <a:lnSpc>
                <a:spcPct val="115000"/>
              </a:lnSpc>
              <a:spcAft>
                <a:spcPts val="1800"/>
              </a:spcAft>
              <a:buClr>
                <a:srgbClr val="FFC800"/>
              </a:buClr>
              <a:buSzPct val="39285"/>
              <a:buFont typeface="Wingdings 2" panose="05020102010507070707" pitchFamily="18" charset="2"/>
              <a:buChar char="¢"/>
            </a:pPr>
            <a:r>
              <a:rPr lang="en" sz="2400" dirty="0">
                <a:solidFill>
                  <a:srgbClr val="000000"/>
                </a:solidFill>
              </a:rPr>
              <a:t>Take away resources for supporting </a:t>
            </a:r>
            <a:r>
              <a:rPr lang="en" sz="2400" dirty="0" smtClean="0">
                <a:solidFill>
                  <a:srgbClr val="000000"/>
                </a:solidFill>
              </a:rPr>
              <a:t>literacy development</a:t>
            </a:r>
            <a:endParaRPr lang="en" sz="28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smtClean="0"/>
              <a:t>Activity</a:t>
            </a:r>
            <a:r>
              <a:rPr lang="en" dirty="0"/>
              <a:t>: Narrative Schema</a:t>
            </a:r>
          </a:p>
        </p:txBody>
      </p:sp>
      <p:sp>
        <p:nvSpPr>
          <p:cNvPr id="89" name="Shape 89"/>
          <p:cNvSpPr txBox="1">
            <a:spLocks noGrp="1"/>
          </p:cNvSpPr>
          <p:nvPr>
            <p:ph type="body" idx="1"/>
          </p:nvPr>
        </p:nvSpPr>
        <p:spPr>
          <a:xfrm>
            <a:off x="457200" y="1947332"/>
            <a:ext cx="8382000" cy="4620299"/>
          </a:xfrm>
          <a:prstGeom prst="rect">
            <a:avLst/>
          </a:prstGeom>
        </p:spPr>
        <p:txBody>
          <a:bodyPr lIns="91425" tIns="91425" rIns="91425" bIns="91425" anchor="t" anchorCtr="0">
            <a:noAutofit/>
          </a:bodyPr>
          <a:lstStyle/>
          <a:p>
            <a:pPr marL="633222" indent="-514350">
              <a:lnSpc>
                <a:spcPct val="115000"/>
              </a:lnSpc>
              <a:buClr>
                <a:srgbClr val="FFC800"/>
              </a:buClr>
              <a:buFont typeface="+mj-lt"/>
              <a:buAutoNum type="arabicParenR"/>
            </a:pPr>
            <a:r>
              <a:rPr lang="en" sz="2800" b="1" dirty="0" smtClean="0">
                <a:solidFill>
                  <a:srgbClr val="191919"/>
                </a:solidFill>
              </a:rPr>
              <a:t>Oral language first: </a:t>
            </a:r>
            <a:r>
              <a:rPr lang="en" sz="2800" dirty="0" smtClean="0">
                <a:solidFill>
                  <a:srgbClr val="191919"/>
                </a:solidFill>
              </a:rPr>
              <a:t>What does your work with emergent readers </a:t>
            </a:r>
            <a:r>
              <a:rPr lang="en" sz="2800" dirty="0">
                <a:solidFill>
                  <a:srgbClr val="191919"/>
                </a:solidFill>
              </a:rPr>
              <a:t>involve? </a:t>
            </a:r>
            <a:r>
              <a:rPr lang="en" sz="2000" dirty="0">
                <a:solidFill>
                  <a:srgbClr val="191919"/>
                </a:solidFill>
              </a:rPr>
              <a:t>– </a:t>
            </a:r>
            <a:r>
              <a:rPr lang="en" sz="2000" dirty="0" smtClean="0">
                <a:solidFill>
                  <a:srgbClr val="191919"/>
                </a:solidFill>
              </a:rPr>
              <a:t>1 </a:t>
            </a:r>
            <a:r>
              <a:rPr lang="en" sz="2000" dirty="0">
                <a:solidFill>
                  <a:srgbClr val="191919"/>
                </a:solidFill>
              </a:rPr>
              <a:t>min</a:t>
            </a:r>
            <a:r>
              <a:rPr lang="en" sz="2000" dirty="0" smtClean="0">
                <a:solidFill>
                  <a:srgbClr val="191919"/>
                </a:solidFill>
              </a:rPr>
              <a:t>.</a:t>
            </a:r>
            <a:endParaRPr lang="en" sz="2800" dirty="0" smtClean="0">
              <a:solidFill>
                <a:srgbClr val="191919"/>
              </a:solidFill>
            </a:endParaRPr>
          </a:p>
          <a:p>
            <a:pPr marL="633222" lvl="0" indent="-514350" rtl="0">
              <a:lnSpc>
                <a:spcPct val="115000"/>
              </a:lnSpc>
              <a:spcBef>
                <a:spcPts val="0"/>
              </a:spcBef>
              <a:buClr>
                <a:srgbClr val="FFC800"/>
              </a:buClr>
              <a:buFont typeface="+mj-lt"/>
              <a:buAutoNum type="arabicParenR"/>
            </a:pPr>
            <a:endParaRPr lang="en" sz="2800" dirty="0">
              <a:solidFill>
                <a:srgbClr val="191919"/>
              </a:solidFill>
            </a:endParaRPr>
          </a:p>
          <a:p>
            <a:pPr marL="633222" lvl="0" indent="-514350" rtl="0">
              <a:lnSpc>
                <a:spcPct val="115000"/>
              </a:lnSpc>
              <a:spcBef>
                <a:spcPts val="0"/>
              </a:spcBef>
              <a:buClr>
                <a:srgbClr val="FFC800"/>
              </a:buClr>
              <a:buFont typeface="+mj-lt"/>
              <a:buAutoNum type="arabicParenR"/>
            </a:pPr>
            <a:r>
              <a:rPr lang="en" sz="2800" b="1" dirty="0">
                <a:solidFill>
                  <a:srgbClr val="191919"/>
                </a:solidFill>
              </a:rPr>
              <a:t>Individually fill out </a:t>
            </a:r>
            <a:r>
              <a:rPr lang="en" sz="2800" b="1" dirty="0" smtClean="0">
                <a:solidFill>
                  <a:srgbClr val="191919"/>
                </a:solidFill>
              </a:rPr>
              <a:t>schema </a:t>
            </a:r>
            <a:r>
              <a:rPr lang="en" sz="2800" dirty="0" smtClean="0">
                <a:solidFill>
                  <a:srgbClr val="191919"/>
                </a:solidFill>
              </a:rPr>
              <a:t>(handout p. 1) </a:t>
            </a:r>
            <a:r>
              <a:rPr lang="en" sz="2000" dirty="0" smtClean="0">
                <a:solidFill>
                  <a:srgbClr val="191919"/>
                </a:solidFill>
              </a:rPr>
              <a:t>– 2 min.</a:t>
            </a:r>
            <a:endParaRPr lang="en" sz="2000" b="1" dirty="0" smtClean="0">
              <a:solidFill>
                <a:srgbClr val="191919"/>
              </a:solidFill>
            </a:endParaRPr>
          </a:p>
          <a:p>
            <a:pPr marL="633222" lvl="0" indent="-514350" rtl="0">
              <a:lnSpc>
                <a:spcPct val="115000"/>
              </a:lnSpc>
              <a:spcBef>
                <a:spcPts val="0"/>
              </a:spcBef>
              <a:buClr>
                <a:srgbClr val="FFC800"/>
              </a:buClr>
              <a:buFont typeface="+mj-lt"/>
              <a:buAutoNum type="arabicParenR"/>
            </a:pPr>
            <a:endParaRPr lang="en" sz="2800" dirty="0">
              <a:solidFill>
                <a:srgbClr val="191919"/>
              </a:solidFill>
            </a:endParaRPr>
          </a:p>
          <a:p>
            <a:pPr marL="633222" indent="-514350">
              <a:lnSpc>
                <a:spcPct val="115000"/>
              </a:lnSpc>
              <a:buClr>
                <a:srgbClr val="FFC800"/>
              </a:buClr>
              <a:buFont typeface="+mj-lt"/>
              <a:buAutoNum type="arabicParenR"/>
            </a:pPr>
            <a:r>
              <a:rPr lang="en" sz="2800" b="1" dirty="0">
                <a:solidFill>
                  <a:srgbClr val="191919"/>
                </a:solidFill>
              </a:rPr>
              <a:t>Compare with a </a:t>
            </a:r>
            <a:r>
              <a:rPr lang="en" sz="2800" b="1" dirty="0" smtClean="0">
                <a:solidFill>
                  <a:srgbClr val="191919"/>
                </a:solidFill>
              </a:rPr>
              <a:t>partner </a:t>
            </a:r>
            <a:r>
              <a:rPr lang="en" sz="2000" dirty="0">
                <a:solidFill>
                  <a:srgbClr val="191919"/>
                </a:solidFill>
              </a:rPr>
              <a:t>– 3</a:t>
            </a:r>
            <a:r>
              <a:rPr lang="en" sz="2000" dirty="0" smtClean="0">
                <a:solidFill>
                  <a:srgbClr val="191919"/>
                </a:solidFill>
              </a:rPr>
              <a:t> </a:t>
            </a:r>
            <a:r>
              <a:rPr lang="en" sz="2000" dirty="0">
                <a:solidFill>
                  <a:srgbClr val="191919"/>
                </a:solidFill>
              </a:rPr>
              <a:t>min</a:t>
            </a:r>
            <a:r>
              <a:rPr lang="en" sz="2000" dirty="0" smtClean="0">
                <a:solidFill>
                  <a:srgbClr val="191919"/>
                </a:solidFill>
              </a:rPr>
              <a:t>.</a:t>
            </a:r>
            <a:endParaRPr lang="en" sz="2400" b="1" dirty="0">
              <a:solidFill>
                <a:srgbClr val="191919"/>
              </a:solidFill>
            </a:endParaRPr>
          </a:p>
          <a:p>
            <a:pPr marL="971550" lvl="1" indent="-514350">
              <a:lnSpc>
                <a:spcPct val="115000"/>
              </a:lnSpc>
              <a:spcBef>
                <a:spcPts val="0"/>
              </a:spcBef>
              <a:buClr>
                <a:srgbClr val="FFC800"/>
              </a:buClr>
              <a:buSzPct val="80000"/>
              <a:buFont typeface="+mj-lt"/>
              <a:buAutoNum type="alphaLcParenR"/>
            </a:pPr>
            <a:r>
              <a:rPr lang="en" dirty="0">
                <a:solidFill>
                  <a:srgbClr val="191919"/>
                </a:solidFill>
              </a:rPr>
              <a:t>find something in </a:t>
            </a:r>
            <a:r>
              <a:rPr lang="en" dirty="0" smtClean="0">
                <a:solidFill>
                  <a:srgbClr val="191919"/>
                </a:solidFill>
              </a:rPr>
              <a:t>common</a:t>
            </a:r>
            <a:endParaRPr lang="en" dirty="0">
              <a:solidFill>
                <a:srgbClr val="191919"/>
              </a:solidFill>
            </a:endParaRPr>
          </a:p>
          <a:p>
            <a:pPr marL="971550" lvl="1" indent="-514350">
              <a:lnSpc>
                <a:spcPct val="115000"/>
              </a:lnSpc>
              <a:spcBef>
                <a:spcPts val="0"/>
              </a:spcBef>
              <a:buClr>
                <a:srgbClr val="FFC800"/>
              </a:buClr>
              <a:buSzPct val="80000"/>
              <a:buFont typeface="+mj-lt"/>
              <a:buAutoNum type="alphaLcParenR"/>
            </a:pPr>
            <a:r>
              <a:rPr lang="en" dirty="0">
                <a:solidFill>
                  <a:srgbClr val="191919"/>
                </a:solidFill>
              </a:rPr>
              <a:t>discuss </a:t>
            </a:r>
            <a:r>
              <a:rPr lang="en" dirty="0" smtClean="0">
                <a:solidFill>
                  <a:srgbClr val="191919"/>
                </a:solidFill>
              </a:rPr>
              <a:t>how you might use a narrative schema in </a:t>
            </a:r>
            <a:r>
              <a:rPr lang="en" dirty="0">
                <a:solidFill>
                  <a:srgbClr val="191919"/>
                </a:solidFill>
              </a:rPr>
              <a:t>your </a:t>
            </a:r>
            <a:r>
              <a:rPr lang="en" dirty="0" smtClean="0">
                <a:solidFill>
                  <a:srgbClr val="191919"/>
                </a:solidFill>
              </a:rPr>
              <a:t>classroom</a:t>
            </a:r>
            <a:endParaRPr lang="en" dirty="0">
              <a:solidFill>
                <a:srgbClr val="191919"/>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5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
                                            <p:txEl>
                                              <p:pRg st="2" end="2"/>
                                            </p:txEl>
                                          </p:spTgt>
                                        </p:tgtEl>
                                        <p:attrNameLst>
                                          <p:attrName>style.visibility</p:attrName>
                                        </p:attrNameLst>
                                      </p:cBhvr>
                                      <p:to>
                                        <p:strVal val="visible"/>
                                      </p:to>
                                    </p:set>
                                    <p:animEffect transition="in" filter="fade">
                                      <p:cBhvr>
                                        <p:cTn id="12" dur="500"/>
                                        <p:tgtEl>
                                          <p:spTgt spid="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
                                            <p:txEl>
                                              <p:pRg st="4" end="4"/>
                                            </p:txEl>
                                          </p:spTgt>
                                        </p:tgtEl>
                                        <p:attrNameLst>
                                          <p:attrName>style.visibility</p:attrName>
                                        </p:attrNameLst>
                                      </p:cBhvr>
                                      <p:to>
                                        <p:strVal val="visible"/>
                                      </p:to>
                                    </p:set>
                                    <p:animEffect transition="in" filter="fade">
                                      <p:cBhvr>
                                        <p:cTn id="17" dur="500"/>
                                        <p:tgtEl>
                                          <p:spTgt spid="8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9">
                                            <p:txEl>
                                              <p:pRg st="5" end="5"/>
                                            </p:txEl>
                                          </p:spTgt>
                                        </p:tgtEl>
                                        <p:attrNameLst>
                                          <p:attrName>style.visibility</p:attrName>
                                        </p:attrNameLst>
                                      </p:cBhvr>
                                      <p:to>
                                        <p:strVal val="visible"/>
                                      </p:to>
                                    </p:set>
                                    <p:animEffect transition="in" filter="fade">
                                      <p:cBhvr>
                                        <p:cTn id="20" dur="500"/>
                                        <p:tgtEl>
                                          <p:spTgt spid="89">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xEl>
                                              <p:pRg st="6" end="6"/>
                                            </p:txEl>
                                          </p:spTgt>
                                        </p:tgtEl>
                                        <p:attrNameLst>
                                          <p:attrName>style.visibility</p:attrName>
                                        </p:attrNameLst>
                                      </p:cBhvr>
                                      <p:to>
                                        <p:strVal val="visible"/>
                                      </p:to>
                                    </p:set>
                                    <p:animEffect transition="in" filter="fade">
                                      <p:cBhvr>
                                        <p:cTn id="23" dur="500"/>
                                        <p:tgtEl>
                                          <p:spTgt spid="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smtClean="0"/>
              <a:t>Activity</a:t>
            </a:r>
            <a:r>
              <a:rPr lang="en" dirty="0"/>
              <a:t>: Narrative Schema</a:t>
            </a:r>
          </a:p>
        </p:txBody>
      </p:sp>
      <p:sp>
        <p:nvSpPr>
          <p:cNvPr id="89" name="Shape 89"/>
          <p:cNvSpPr txBox="1">
            <a:spLocks noGrp="1"/>
          </p:cNvSpPr>
          <p:nvPr>
            <p:ph type="body" idx="1"/>
          </p:nvPr>
        </p:nvSpPr>
        <p:spPr>
          <a:xfrm>
            <a:off x="457200" y="1947332"/>
            <a:ext cx="8382000" cy="4910668"/>
          </a:xfrm>
          <a:prstGeom prst="rect">
            <a:avLst/>
          </a:prstGeom>
        </p:spPr>
        <p:txBody>
          <a:bodyPr lIns="91425" tIns="91425" rIns="91425" bIns="91425" anchor="t" anchorCtr="0">
            <a:noAutofit/>
          </a:bodyPr>
          <a:lstStyle/>
          <a:p>
            <a:pPr marL="633222" indent="-514350">
              <a:lnSpc>
                <a:spcPct val="115000"/>
              </a:lnSpc>
              <a:buClr>
                <a:srgbClr val="FFC800"/>
              </a:buClr>
              <a:buFont typeface="+mj-lt"/>
              <a:buAutoNum type="arabicParenR" startAt="4"/>
            </a:pPr>
            <a:r>
              <a:rPr lang="en" sz="2800" b="1" dirty="0" smtClean="0">
                <a:solidFill>
                  <a:srgbClr val="191919"/>
                </a:solidFill>
              </a:rPr>
              <a:t>Whole group </a:t>
            </a:r>
            <a:r>
              <a:rPr lang="en" sz="2000" dirty="0">
                <a:solidFill>
                  <a:srgbClr val="191919"/>
                </a:solidFill>
              </a:rPr>
              <a:t>– 5</a:t>
            </a:r>
            <a:r>
              <a:rPr lang="en" sz="2000" dirty="0" smtClean="0">
                <a:solidFill>
                  <a:srgbClr val="191919"/>
                </a:solidFill>
              </a:rPr>
              <a:t> </a:t>
            </a:r>
            <a:r>
              <a:rPr lang="en" sz="2000" dirty="0">
                <a:solidFill>
                  <a:srgbClr val="191919"/>
                </a:solidFill>
              </a:rPr>
              <a:t>min</a:t>
            </a:r>
            <a:r>
              <a:rPr lang="en" sz="2000" dirty="0" smtClean="0">
                <a:solidFill>
                  <a:srgbClr val="191919"/>
                </a:solidFill>
              </a:rPr>
              <a:t>.</a:t>
            </a:r>
            <a:endParaRPr lang="en" sz="2000" b="1" dirty="0">
              <a:solidFill>
                <a:srgbClr val="191919"/>
              </a:solidFill>
            </a:endParaRPr>
          </a:p>
          <a:p>
            <a:pPr marL="971550" lvl="1" indent="-514350">
              <a:lnSpc>
                <a:spcPct val="115000"/>
              </a:lnSpc>
              <a:spcBef>
                <a:spcPts val="0"/>
              </a:spcBef>
              <a:buClr>
                <a:srgbClr val="FFC800"/>
              </a:buClr>
              <a:buSzPct val="80000"/>
              <a:buFont typeface="+mj-lt"/>
              <a:buAutoNum type="alphaLcParenR"/>
            </a:pPr>
            <a:r>
              <a:rPr lang="en" dirty="0" smtClean="0">
                <a:solidFill>
                  <a:srgbClr val="191919"/>
                </a:solidFill>
              </a:rPr>
              <a:t>What </a:t>
            </a:r>
            <a:r>
              <a:rPr lang="en" dirty="0">
                <a:solidFill>
                  <a:srgbClr val="191919"/>
                </a:solidFill>
              </a:rPr>
              <a:t>makes this kind of activity work?</a:t>
            </a:r>
          </a:p>
          <a:p>
            <a:pPr marL="971550" lvl="1" indent="-514350">
              <a:lnSpc>
                <a:spcPct val="115000"/>
              </a:lnSpc>
              <a:spcBef>
                <a:spcPts val="0"/>
              </a:spcBef>
              <a:buClr>
                <a:srgbClr val="FFC800"/>
              </a:buClr>
              <a:buSzPct val="80000"/>
              <a:buFont typeface="+mj-lt"/>
              <a:buAutoNum type="alphaLcParenR"/>
            </a:pPr>
            <a:r>
              <a:rPr lang="en" dirty="0" smtClean="0">
                <a:solidFill>
                  <a:srgbClr val="191919"/>
                </a:solidFill>
              </a:rPr>
              <a:t>How </a:t>
            </a:r>
            <a:r>
              <a:rPr lang="en" dirty="0">
                <a:solidFill>
                  <a:srgbClr val="191919"/>
                </a:solidFill>
              </a:rPr>
              <a:t>is this </a:t>
            </a:r>
            <a:r>
              <a:rPr lang="en" dirty="0" smtClean="0">
                <a:solidFill>
                  <a:srgbClr val="191919"/>
                </a:solidFill>
              </a:rPr>
              <a:t>activity different </a:t>
            </a:r>
            <a:r>
              <a:rPr lang="en" dirty="0">
                <a:solidFill>
                  <a:srgbClr val="191919"/>
                </a:solidFill>
              </a:rPr>
              <a:t>from an activity in a </a:t>
            </a:r>
            <a:r>
              <a:rPr lang="en" dirty="0" smtClean="0">
                <a:solidFill>
                  <a:srgbClr val="191919"/>
                </a:solidFill>
              </a:rPr>
              <a:t>pre-made </a:t>
            </a:r>
            <a:r>
              <a:rPr lang="en" dirty="0">
                <a:solidFill>
                  <a:srgbClr val="191919"/>
                </a:solidFill>
              </a:rPr>
              <a:t>textbook?</a:t>
            </a:r>
          </a:p>
          <a:p>
            <a:pPr marL="971550" lvl="1" indent="-514350">
              <a:lnSpc>
                <a:spcPct val="115000"/>
              </a:lnSpc>
              <a:spcBef>
                <a:spcPts val="0"/>
              </a:spcBef>
              <a:buClr>
                <a:srgbClr val="FFC800"/>
              </a:buClr>
              <a:buSzPct val="80000"/>
              <a:buFont typeface="+mj-lt"/>
              <a:buAutoNum type="alphaLcParenR"/>
            </a:pPr>
            <a:r>
              <a:rPr lang="en" dirty="0" smtClean="0">
                <a:solidFill>
                  <a:srgbClr val="191919"/>
                </a:solidFill>
              </a:rPr>
              <a:t>How </a:t>
            </a:r>
            <a:r>
              <a:rPr lang="en" dirty="0">
                <a:solidFill>
                  <a:srgbClr val="191919"/>
                </a:solidFill>
              </a:rPr>
              <a:t>is this </a:t>
            </a:r>
            <a:r>
              <a:rPr lang="en" dirty="0" smtClean="0">
                <a:solidFill>
                  <a:srgbClr val="191919"/>
                </a:solidFill>
              </a:rPr>
              <a:t>activity empowering </a:t>
            </a:r>
            <a:r>
              <a:rPr lang="en" dirty="0">
                <a:solidFill>
                  <a:srgbClr val="191919"/>
                </a:solidFill>
              </a:rPr>
              <a:t>and meaningful</a:t>
            </a:r>
            <a:r>
              <a:rPr lang="en" dirty="0" smtClean="0">
                <a:solidFill>
                  <a:srgbClr val="191919"/>
                </a:solidFill>
              </a:rPr>
              <a:t>?</a:t>
            </a:r>
          </a:p>
          <a:p>
            <a:pPr marL="457200" lvl="1" indent="0">
              <a:lnSpc>
                <a:spcPct val="115000"/>
              </a:lnSpc>
              <a:spcBef>
                <a:spcPts val="0"/>
              </a:spcBef>
              <a:buClr>
                <a:srgbClr val="FFC800"/>
              </a:buClr>
              <a:buSzPct val="80000"/>
              <a:buNone/>
            </a:pPr>
            <a:endParaRPr lang="en" sz="2400" dirty="0" smtClean="0">
              <a:solidFill>
                <a:srgbClr val="191919"/>
              </a:solidFill>
            </a:endParaRPr>
          </a:p>
          <a:p>
            <a:pPr marL="457200" lvl="1" indent="0">
              <a:lnSpc>
                <a:spcPct val="115000"/>
              </a:lnSpc>
              <a:spcBef>
                <a:spcPts val="0"/>
              </a:spcBef>
              <a:buClr>
                <a:srgbClr val="FFC800"/>
              </a:buClr>
              <a:buSzPct val="80000"/>
              <a:buNone/>
            </a:pPr>
            <a:endParaRPr lang="en" sz="2400" dirty="0">
              <a:solidFill>
                <a:srgbClr val="191919"/>
              </a:solidFill>
            </a:endParaRPr>
          </a:p>
          <a:p>
            <a:pPr>
              <a:lnSpc>
                <a:spcPct val="115000"/>
              </a:lnSpc>
              <a:buClr>
                <a:srgbClr val="FFC800"/>
              </a:buClr>
              <a:buSzPct val="36666"/>
              <a:buFont typeface="Wingdings 2" panose="05020102010507070707" pitchFamily="18" charset="2"/>
              <a:buChar char="¢"/>
            </a:pPr>
            <a:r>
              <a:rPr lang="en" sz="2800" b="1" dirty="0" smtClean="0">
                <a:solidFill>
                  <a:srgbClr val="191919"/>
                </a:solidFill>
              </a:rPr>
              <a:t>After helping learners generate these personal texts, how can use their texts in your classroom?</a:t>
            </a:r>
            <a:endParaRPr lang="en" sz="2800" b="1" dirty="0">
              <a:solidFill>
                <a:srgbClr val="191919"/>
              </a:solidFill>
            </a:endParaRPr>
          </a:p>
        </p:txBody>
      </p:sp>
    </p:spTree>
    <p:extLst>
      <p:ext uri="{BB962C8B-B14F-4D97-AF65-F5344CB8AC3E}">
        <p14:creationId xmlns:p14="http://schemas.microsoft.com/office/powerpoint/2010/main" val="2516766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6" end="6"/>
                                            </p:txEl>
                                          </p:spTgt>
                                        </p:tgtEl>
                                        <p:attrNameLst>
                                          <p:attrName>style.visibility</p:attrName>
                                        </p:attrNameLst>
                                      </p:cBhvr>
                                      <p:to>
                                        <p:strVal val="visible"/>
                                      </p:to>
                                    </p:set>
                                    <p:animEffect transition="in" filter="fade">
                                      <p:cBhvr>
                                        <p:cTn id="7" dur="500"/>
                                        <p:tgtEl>
                                          <p:spTgt spid="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Using Learner-Generated Texts for Literacy </a:t>
            </a:r>
            <a:r>
              <a:rPr lang="en-US" b="1" dirty="0" smtClean="0"/>
              <a:t>Development</a:t>
            </a:r>
            <a:endParaRPr lang="en-US" dirty="0"/>
          </a:p>
        </p:txBody>
      </p:sp>
    </p:spTree>
    <p:extLst>
      <p:ext uri="{BB962C8B-B14F-4D97-AF65-F5344CB8AC3E}">
        <p14:creationId xmlns:p14="http://schemas.microsoft.com/office/powerpoint/2010/main" val="1806258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176"/>
          </a:xfrm>
        </p:spPr>
        <p:txBody>
          <a:bodyPr anchor="b">
            <a:normAutofit/>
          </a:bodyPr>
          <a:lstStyle/>
          <a:p>
            <a:r>
              <a:rPr lang="en-US" b="1" dirty="0">
                <a:solidFill>
                  <a:schemeClr val="bg1"/>
                </a:solidFill>
              </a:rPr>
              <a:t>Balanced Literacy </a:t>
            </a:r>
            <a:r>
              <a:rPr lang="en-US" b="1" dirty="0" smtClean="0">
                <a:solidFill>
                  <a:schemeClr val="bg1"/>
                </a:solidFill>
              </a:rPr>
              <a:t>Instruction</a:t>
            </a:r>
            <a:endParaRPr lang="en-US" dirty="0">
              <a:solidFill>
                <a:schemeClr val="bg1"/>
              </a:solidFill>
            </a:endParaRPr>
          </a:p>
        </p:txBody>
      </p:sp>
      <p:sp>
        <p:nvSpPr>
          <p:cNvPr id="3" name="Content Placeholder 2"/>
          <p:cNvSpPr>
            <a:spLocks noGrp="1"/>
          </p:cNvSpPr>
          <p:nvPr>
            <p:ph idx="1"/>
          </p:nvPr>
        </p:nvSpPr>
        <p:spPr>
          <a:xfrm>
            <a:off x="228600" y="1612623"/>
            <a:ext cx="8610600" cy="5245377"/>
          </a:xfrm>
        </p:spPr>
        <p:txBody>
          <a:bodyPr>
            <a:normAutofit fontScale="92500" lnSpcReduction="20000"/>
          </a:bodyPr>
          <a:lstStyle/>
          <a:p>
            <a:pPr marL="457200" indent="-457200"/>
            <a:r>
              <a:rPr lang="en-US" dirty="0" smtClean="0"/>
              <a:t>Start </a:t>
            </a:r>
            <a:r>
              <a:rPr lang="en-US" dirty="0"/>
              <a:t>with a familiar </a:t>
            </a:r>
            <a:r>
              <a:rPr lang="en-US" dirty="0" smtClean="0"/>
              <a:t>topic </a:t>
            </a:r>
          </a:p>
          <a:p>
            <a:pPr marL="749808" lvl="1" indent="-457200"/>
            <a:r>
              <a:rPr lang="en-US" dirty="0" smtClean="0"/>
              <a:t>relevant </a:t>
            </a:r>
            <a:r>
              <a:rPr lang="en-US" dirty="0"/>
              <a:t>to learners’ </a:t>
            </a:r>
            <a:r>
              <a:rPr lang="en-US" dirty="0" smtClean="0"/>
              <a:t>lives</a:t>
            </a:r>
          </a:p>
          <a:p>
            <a:pPr marL="749808" lvl="1" indent="-457200"/>
            <a:r>
              <a:rPr lang="en-US" dirty="0"/>
              <a:t>u</a:t>
            </a:r>
            <a:r>
              <a:rPr lang="en-US" dirty="0" smtClean="0"/>
              <a:t>se oral language first</a:t>
            </a:r>
          </a:p>
          <a:p>
            <a:pPr marL="457200" indent="-457200"/>
            <a:r>
              <a:rPr lang="en-US" dirty="0" smtClean="0"/>
              <a:t>Once </a:t>
            </a:r>
            <a:r>
              <a:rPr lang="en-US" dirty="0"/>
              <a:t>students are very familiar with the oral language, move to </a:t>
            </a:r>
            <a:r>
              <a:rPr lang="en-US" dirty="0" smtClean="0"/>
              <a:t>print:</a:t>
            </a:r>
          </a:p>
          <a:p>
            <a:pPr marL="457200" indent="-457200"/>
            <a:r>
              <a:rPr lang="en-US" b="1" dirty="0"/>
              <a:t>“</a:t>
            </a:r>
            <a:r>
              <a:rPr lang="en-US" b="1" dirty="0" smtClean="0"/>
              <a:t>Whole”</a:t>
            </a:r>
            <a:r>
              <a:rPr lang="en-US" b="1" dirty="0"/>
              <a:t> </a:t>
            </a:r>
            <a:r>
              <a:rPr lang="en-US" b="1" dirty="0" smtClean="0"/>
              <a:t>Activities:</a:t>
            </a:r>
            <a:r>
              <a:rPr lang="en-US" dirty="0" smtClean="0"/>
              <a:t> Focus on the meaning and/or whole words or phrases</a:t>
            </a:r>
            <a:endParaRPr lang="en-US" b="1" dirty="0" smtClean="0"/>
          </a:p>
          <a:p>
            <a:pPr marL="457200" indent="-457200"/>
            <a:r>
              <a:rPr lang="en-US" b="1" dirty="0" smtClean="0"/>
              <a:t>“</a:t>
            </a:r>
            <a:r>
              <a:rPr lang="en-US" b="1" dirty="0"/>
              <a:t>Part</a:t>
            </a:r>
            <a:r>
              <a:rPr lang="en-US" b="1" dirty="0" smtClean="0"/>
              <a:t>” </a:t>
            </a:r>
            <a:r>
              <a:rPr lang="en-US" b="1" dirty="0"/>
              <a:t>A</a:t>
            </a:r>
            <a:r>
              <a:rPr lang="en-US" b="1" dirty="0" smtClean="0"/>
              <a:t>ctivities: </a:t>
            </a:r>
            <a:r>
              <a:rPr lang="en-US" dirty="0"/>
              <a:t>where you take words or phrases that are meaningful to the students, and use them as the basis </a:t>
            </a:r>
            <a:r>
              <a:rPr lang="en-US" dirty="0" smtClean="0"/>
              <a:t>for developing: </a:t>
            </a:r>
          </a:p>
          <a:p>
            <a:pPr marL="749808" lvl="1" indent="-457200"/>
            <a:r>
              <a:rPr lang="en-US" dirty="0" smtClean="0"/>
              <a:t>phonemic </a:t>
            </a:r>
            <a:r>
              <a:rPr lang="en-US" dirty="0"/>
              <a:t>awareness and phonics </a:t>
            </a:r>
            <a:r>
              <a:rPr lang="en-US" dirty="0" smtClean="0"/>
              <a:t>skills</a:t>
            </a:r>
          </a:p>
          <a:p>
            <a:pPr marL="1014984" lvl="2" indent="-457200"/>
            <a:r>
              <a:rPr lang="en-US" dirty="0"/>
              <a:t>focus on </a:t>
            </a:r>
            <a:r>
              <a:rPr lang="en-US" dirty="0" smtClean="0"/>
              <a:t>identifying and manipulating vowel </a:t>
            </a:r>
            <a:r>
              <a:rPr lang="en-US" dirty="0"/>
              <a:t>sounds, consonant clusters, syllables, and </a:t>
            </a:r>
            <a:r>
              <a:rPr lang="en-US" dirty="0" smtClean="0"/>
              <a:t>rhyme</a:t>
            </a:r>
          </a:p>
          <a:p>
            <a:pPr marL="749808" lvl="1" indent="-457200"/>
            <a:endParaRPr lang="en-US" dirty="0" smtClean="0"/>
          </a:p>
          <a:p>
            <a:pPr marL="457200" indent="-457200"/>
            <a:endParaRPr lang="en-US" dirty="0" smtClean="0"/>
          </a:p>
          <a:p>
            <a:pPr marL="457200" indent="-457200"/>
            <a:endParaRPr lang="en-US" dirty="0" smtClean="0"/>
          </a:p>
          <a:p>
            <a:pPr marL="457200" indent="-457200"/>
            <a:endParaRPr lang="en-US" dirty="0" smtClean="0"/>
          </a:p>
          <a:p>
            <a:pPr marL="457200" indent="-457200"/>
            <a:endParaRPr lang="en-US" dirty="0"/>
          </a:p>
          <a:p>
            <a:pPr marL="749808" lvl="1" indent="-457200"/>
            <a:endParaRPr lang="en-US" dirty="0" smtClean="0"/>
          </a:p>
          <a:p>
            <a:pPr marL="457200" indent="-457200"/>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348908" y="1612623"/>
            <a:ext cx="3614530" cy="1282977"/>
          </a:xfrm>
          <a:prstGeom prst="rect">
            <a:avLst/>
          </a:prstGeom>
        </p:spPr>
      </p:pic>
    </p:spTree>
    <p:extLst>
      <p:ext uri="{BB962C8B-B14F-4D97-AF65-F5344CB8AC3E}">
        <p14:creationId xmlns:p14="http://schemas.microsoft.com/office/powerpoint/2010/main" val="96383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bg1"/>
                </a:solidFill>
              </a:rPr>
              <a:t>Example of </a:t>
            </a:r>
            <a:br>
              <a:rPr lang="en-US" b="1" dirty="0" smtClean="0">
                <a:solidFill>
                  <a:schemeClr val="bg1"/>
                </a:solidFill>
              </a:rPr>
            </a:br>
            <a:r>
              <a:rPr lang="en-US" b="1" dirty="0" smtClean="0">
                <a:solidFill>
                  <a:schemeClr val="bg1"/>
                </a:solidFill>
              </a:rPr>
              <a:t>Whole-Part-Whole in Action</a:t>
            </a:r>
            <a:endParaRPr lang="en-US" dirty="0">
              <a:solidFill>
                <a:schemeClr val="bg1"/>
              </a:solidFill>
            </a:endParaRPr>
          </a:p>
        </p:txBody>
      </p:sp>
      <p:sp>
        <p:nvSpPr>
          <p:cNvPr id="3" name="Content Placeholder 2"/>
          <p:cNvSpPr>
            <a:spLocks noGrp="1"/>
          </p:cNvSpPr>
          <p:nvPr>
            <p:ph idx="1"/>
          </p:nvPr>
        </p:nvSpPr>
        <p:spPr/>
        <p:txBody>
          <a:bodyPr/>
          <a:lstStyle/>
          <a:p>
            <a:pPr fontAlgn="base"/>
            <a:r>
              <a:rPr lang="en-US" dirty="0" smtClean="0"/>
              <a:t>Elicit story</a:t>
            </a:r>
          </a:p>
          <a:p>
            <a:pPr lvl="1" fontAlgn="base"/>
            <a:r>
              <a:rPr lang="en-US" dirty="0" smtClean="0"/>
              <a:t>Can emerge from casual conversation</a:t>
            </a:r>
          </a:p>
          <a:p>
            <a:pPr lvl="1" fontAlgn="base"/>
            <a:r>
              <a:rPr lang="en-US" dirty="0" smtClean="0"/>
              <a:t>Discussed topic of work &amp; school extensively</a:t>
            </a:r>
          </a:p>
          <a:p>
            <a:pPr lvl="1" fontAlgn="base"/>
            <a:r>
              <a:rPr lang="en-US" dirty="0" smtClean="0"/>
              <a:t>Each student supplied part of the story</a:t>
            </a:r>
          </a:p>
          <a:p>
            <a:pPr lvl="1" fontAlgn="base"/>
            <a:r>
              <a:rPr lang="en-US" dirty="0" smtClean="0"/>
              <a:t>Students generally familiar with vocabulary orally before moving to print</a:t>
            </a:r>
          </a:p>
          <a:p>
            <a:endParaRPr lang="en-US" dirty="0"/>
          </a:p>
        </p:txBody>
      </p:sp>
    </p:spTree>
    <p:extLst>
      <p:ext uri="{BB962C8B-B14F-4D97-AF65-F5344CB8AC3E}">
        <p14:creationId xmlns:p14="http://schemas.microsoft.com/office/powerpoint/2010/main" val="153098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Margi\Google Drive\New folder (2)\Applied Linguistics\1- Culminating Experience &amp; ERW\ORTESOL 2013\Photos for Pres\Choral Repeti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617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b="1" dirty="0" smtClean="0">
                <a:solidFill>
                  <a:schemeClr val="bg1"/>
                </a:solidFill>
              </a:rPr>
              <a:t>“Whole” Activities</a:t>
            </a:r>
            <a:endParaRPr lang="en-US" dirty="0">
              <a:solidFill>
                <a:schemeClr val="bg1"/>
              </a:solidFill>
            </a:endParaRPr>
          </a:p>
        </p:txBody>
      </p:sp>
      <p:sp>
        <p:nvSpPr>
          <p:cNvPr id="3" name="Content Placeholder 2"/>
          <p:cNvSpPr>
            <a:spLocks noGrp="1"/>
          </p:cNvSpPr>
          <p:nvPr>
            <p:ph idx="1"/>
          </p:nvPr>
        </p:nvSpPr>
        <p:spPr>
          <a:xfrm>
            <a:off x="457200" y="1447800"/>
            <a:ext cx="8229600" cy="4882832"/>
          </a:xfrm>
        </p:spPr>
        <p:txBody>
          <a:bodyPr>
            <a:normAutofit fontScale="92500" lnSpcReduction="20000"/>
          </a:bodyPr>
          <a:lstStyle/>
          <a:p>
            <a:pPr marL="118872" indent="0" fontAlgn="base">
              <a:buNone/>
            </a:pPr>
            <a:r>
              <a:rPr lang="en-US" dirty="0" smtClean="0"/>
              <a:t>Build </a:t>
            </a:r>
            <a:r>
              <a:rPr lang="en-US" dirty="0"/>
              <a:t>understanding </a:t>
            </a:r>
            <a:r>
              <a:rPr lang="en-US" dirty="0" smtClean="0"/>
              <a:t>of oral </a:t>
            </a:r>
            <a:r>
              <a:rPr lang="en-US" dirty="0"/>
              <a:t>language</a:t>
            </a:r>
          </a:p>
          <a:p>
            <a:pPr marL="118872" indent="0" fontAlgn="base">
              <a:buNone/>
            </a:pPr>
            <a:r>
              <a:rPr lang="en-US" dirty="0"/>
              <a:t> corresponding to written language</a:t>
            </a:r>
            <a:endParaRPr lang="en-US" dirty="0" smtClean="0"/>
          </a:p>
          <a:p>
            <a:pPr fontAlgn="base"/>
            <a:r>
              <a:rPr lang="en-US" dirty="0" smtClean="0"/>
              <a:t>Choral </a:t>
            </a:r>
            <a:r>
              <a:rPr lang="en-US" dirty="0" smtClean="0"/>
              <a:t>repetition</a:t>
            </a:r>
          </a:p>
          <a:p>
            <a:r>
              <a:rPr lang="en-US" dirty="0" smtClean="0"/>
              <a:t>Pair </a:t>
            </a:r>
            <a:r>
              <a:rPr lang="en-US" dirty="0"/>
              <a:t>reading</a:t>
            </a:r>
          </a:p>
          <a:p>
            <a:r>
              <a:rPr lang="en-US" dirty="0"/>
              <a:t>Silent reading</a:t>
            </a:r>
          </a:p>
          <a:p>
            <a:r>
              <a:rPr lang="en-US" dirty="0"/>
              <a:t>Reordering sentence strips</a:t>
            </a:r>
          </a:p>
          <a:p>
            <a:r>
              <a:rPr lang="en-US" dirty="0"/>
              <a:t>Copying</a:t>
            </a:r>
          </a:p>
          <a:p>
            <a:r>
              <a:rPr lang="en-US" dirty="0"/>
              <a:t>Tracing </a:t>
            </a:r>
          </a:p>
          <a:p>
            <a:r>
              <a:rPr lang="en-US" dirty="0"/>
              <a:t>Developing sight word vocabulary</a:t>
            </a:r>
          </a:p>
          <a:p>
            <a:r>
              <a:rPr lang="en-US" dirty="0"/>
              <a:t>Answering comprehension </a:t>
            </a:r>
            <a:r>
              <a:rPr lang="en-US" dirty="0" smtClean="0"/>
              <a:t>questions</a:t>
            </a:r>
          </a:p>
          <a:p>
            <a:pPr lvl="1"/>
            <a:r>
              <a:rPr lang="en-US" dirty="0"/>
              <a:t>Focus on everyone understanding the meaning of the text</a:t>
            </a:r>
          </a:p>
          <a:p>
            <a:pPr lvl="1"/>
            <a:endParaRPr lang="en-US" dirty="0"/>
          </a:p>
          <a:p>
            <a:pPr lvl="1" fontAlgn="base"/>
            <a:endParaRPr lang="en-US" dirty="0"/>
          </a:p>
          <a:p>
            <a:pPr marL="0" indent="0">
              <a:buNone/>
            </a:pPr>
            <a:endParaRPr lang="en-US" dirty="0"/>
          </a:p>
        </p:txBody>
      </p:sp>
      <p:pic>
        <p:nvPicPr>
          <p:cNvPr id="5" name="Picture 4"/>
          <p:cNvPicPr/>
          <p:nvPr/>
        </p:nvPicPr>
        <p:blipFill>
          <a:blip r:embed="rId3"/>
          <a:stretch>
            <a:fillRect/>
          </a:stretch>
        </p:blipFill>
        <p:spPr>
          <a:xfrm>
            <a:off x="5486400" y="5803265"/>
            <a:ext cx="3425825" cy="1054735"/>
          </a:xfrm>
          <a:prstGeom prst="rect">
            <a:avLst/>
          </a:prstGeom>
        </p:spPr>
      </p:pic>
    </p:spTree>
    <p:extLst>
      <p:ext uri="{BB962C8B-B14F-4D97-AF65-F5344CB8AC3E}">
        <p14:creationId xmlns:p14="http://schemas.microsoft.com/office/powerpoint/2010/main" val="25060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solidFill>
                  <a:schemeClr val="bg1"/>
                </a:solidFill>
              </a:rPr>
              <a:t>“Part” Activities</a:t>
            </a:r>
            <a:endParaRPr lang="en-US" dirty="0">
              <a:solidFill>
                <a:schemeClr val="bg1"/>
              </a:solidFill>
            </a:endParaRPr>
          </a:p>
        </p:txBody>
      </p:sp>
      <p:sp>
        <p:nvSpPr>
          <p:cNvPr id="3" name="Content Placeholder 2"/>
          <p:cNvSpPr>
            <a:spLocks noGrp="1"/>
          </p:cNvSpPr>
          <p:nvPr>
            <p:ph idx="1"/>
          </p:nvPr>
        </p:nvSpPr>
        <p:spPr>
          <a:xfrm>
            <a:off x="457200" y="1447800"/>
            <a:ext cx="8229600" cy="4678363"/>
          </a:xfrm>
        </p:spPr>
        <p:txBody>
          <a:bodyPr>
            <a:normAutofit lnSpcReduction="10000"/>
          </a:bodyPr>
          <a:lstStyle/>
          <a:p>
            <a:pPr marL="118872" indent="0">
              <a:buNone/>
            </a:pPr>
            <a:r>
              <a:rPr lang="en-US" dirty="0" smtClean="0"/>
              <a:t>Build understanding of the “parts” of language that can be manipulated, verbally &amp; in writing </a:t>
            </a:r>
          </a:p>
          <a:p>
            <a:r>
              <a:rPr lang="en-US" dirty="0" smtClean="0"/>
              <a:t>After </a:t>
            </a:r>
            <a:r>
              <a:rPr lang="en-US" dirty="0"/>
              <a:t>focusing on the language in </a:t>
            </a:r>
            <a:r>
              <a:rPr lang="en-US" dirty="0" smtClean="0"/>
              <a:t>context </a:t>
            </a:r>
          </a:p>
          <a:p>
            <a:pPr lvl="1"/>
            <a:r>
              <a:rPr lang="en-US" dirty="0" smtClean="0"/>
              <a:t>help </a:t>
            </a:r>
            <a:r>
              <a:rPr lang="en-US" dirty="0"/>
              <a:t>your students to “zoom in” and think about the parts that make up language.</a:t>
            </a:r>
            <a:r>
              <a:rPr lang="en-US" dirty="0" smtClean="0"/>
              <a:t> </a:t>
            </a:r>
          </a:p>
          <a:p>
            <a:pPr lvl="1"/>
            <a:r>
              <a:rPr lang="en-US" dirty="0"/>
              <a:t>should be used for brief periods of time during each literacy lesson</a:t>
            </a:r>
            <a:endParaRPr lang="en-US" dirty="0" smtClean="0"/>
          </a:p>
          <a:p>
            <a:endParaRPr lang="en-US" dirty="0" smtClean="0"/>
          </a:p>
          <a:p>
            <a:r>
              <a:rPr lang="en-US" dirty="0" smtClean="0"/>
              <a:t>Sort words by the </a:t>
            </a:r>
          </a:p>
          <a:p>
            <a:pPr marL="0" indent="0">
              <a:buNone/>
            </a:pPr>
            <a:r>
              <a:rPr lang="en-US" dirty="0" smtClean="0"/>
              <a:t>   same initial sound:</a:t>
            </a:r>
            <a:endParaRPr lang="en-US" dirty="0"/>
          </a:p>
        </p:txBody>
      </p:sp>
      <p:pic>
        <p:nvPicPr>
          <p:cNvPr id="3074" name="Picture 2" descr="C:\Users\Margi\Google Drive\New folder (2)\Applied Linguistics\1- Culminating Experience &amp; ERW\ORTESOL 2013\Photos for Pres\sort words by first s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231110"/>
            <a:ext cx="4267200" cy="262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61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477962"/>
          </a:xfrm>
        </p:spPr>
        <p:txBody>
          <a:bodyPr>
            <a:normAutofit fontScale="90000"/>
          </a:bodyPr>
          <a:lstStyle/>
          <a:p>
            <a:r>
              <a:rPr lang="en-US" dirty="0" smtClean="0">
                <a:solidFill>
                  <a:schemeClr val="bg1"/>
                </a:solidFill>
              </a:rPr>
              <a:t>Phoneme Addition, Phoneme Segmentation &amp; Count the Sounds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098" name="Picture 2" descr="C:\Users\Margi\Google Drive\New folder (2)\Applied Linguistics\1- Culminating Experience &amp; ERW\ORTESOL 2013\Photos for Pres\phoneme addi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752600"/>
            <a:ext cx="6324600" cy="47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28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dirty="0" smtClean="0">
                <a:solidFill>
                  <a:schemeClr val="bg1"/>
                </a:solidFill>
              </a:rPr>
              <a:t>Phoneme </a:t>
            </a:r>
            <a:r>
              <a:rPr lang="en-US" dirty="0" smtClean="0">
                <a:solidFill>
                  <a:schemeClr val="bg1"/>
                </a:solidFill>
              </a:rPr>
              <a:t>Deletion and Substitution</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122" name="Picture 2" descr="C:\Users\Margi\Google Drive\New folder (2)\Applied Linguistics\1- Culminating Experience &amp; ERW\ORTESOL 2013\Photos for Pres\phoneme deletion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359" y="1534985"/>
            <a:ext cx="3427665" cy="256017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gi\Google Drive\New folder (2)\Applied Linguistics\1- Culminating Experience &amp; ERW\ORTESOL 2013\Photos for Pres\phoneme deletion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9024" y="1534985"/>
            <a:ext cx="3472554" cy="25936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argi\Google Drive\New folder (2)\Applied Linguistics\1- Culminating Experience &amp; ERW\ORTESOL 2013\Photos for Pres\phoneme substitution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 y="4476564"/>
            <a:ext cx="3188368" cy="238143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rgi\Google Drive\New folder (2)\Applied Linguistics\1- Culminating Experience &amp; ERW\ORTESOL 2013\Photos for Pres\phoneme substitution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1" y="4476564"/>
            <a:ext cx="3188368" cy="23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844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80" y="152400"/>
            <a:ext cx="8229600" cy="1252538"/>
          </a:xfrm>
          <a:ln>
            <a:noFill/>
          </a:ln>
        </p:spPr>
        <p:txBody>
          <a:bodyPr>
            <a:normAutofit fontScale="90000"/>
            <a:scene3d>
              <a:camera prst="orthographicFront"/>
              <a:lightRig rig="threePt" dir="t">
                <a:rot lat="0" lon="0" rev="4800000"/>
              </a:lightRig>
            </a:scene3d>
            <a:sp3d prstMaterial="matte"/>
          </a:bodyPr>
          <a:lstStyle/>
          <a:p>
            <a:pPr algn="ctr"/>
            <a:r>
              <a:rPr lang="en-US" sz="6000" dirty="0" smtClean="0">
                <a:solidFill>
                  <a:srgbClr val="883C8A"/>
                </a:solidFill>
                <a:latin typeface="+mn-lt"/>
              </a:rPr>
              <a:t>1</a:t>
            </a:r>
            <a:r>
              <a:rPr lang="en-US" sz="6000" dirty="0" smtClean="0">
                <a:latin typeface="+mn-lt"/>
              </a:rPr>
              <a:t> </a:t>
            </a:r>
            <a:r>
              <a:rPr lang="en-US" sz="6000" dirty="0" smtClean="0">
                <a:solidFill>
                  <a:schemeClr val="tx1"/>
                </a:solidFill>
                <a:latin typeface="+mn-lt"/>
              </a:rPr>
              <a:t>in 6 adults </a:t>
            </a:r>
            <a:r>
              <a:rPr lang="en-US" dirty="0" smtClean="0">
                <a:solidFill>
                  <a:schemeClr val="tx1"/>
                </a:solidFill>
                <a:latin typeface="+mn-lt"/>
              </a:rPr>
              <a:t>around the world </a:t>
            </a:r>
            <a:r>
              <a:rPr lang="en-US" dirty="0" smtClean="0">
                <a:latin typeface="+mn-lt"/>
              </a:rPr>
              <a:t/>
            </a:r>
            <a:br>
              <a:rPr lang="en-US" dirty="0" smtClean="0">
                <a:latin typeface="+mn-lt"/>
              </a:rPr>
            </a:br>
            <a:r>
              <a:rPr lang="en-US" dirty="0" smtClean="0">
                <a:solidFill>
                  <a:srgbClr val="883C8A"/>
                </a:solidFill>
                <a:latin typeface="+mn-lt"/>
              </a:rPr>
              <a:t>are not literate in any language.</a:t>
            </a:r>
            <a:endParaRPr lang="en-US" dirty="0">
              <a:solidFill>
                <a:srgbClr val="883C8A"/>
              </a:solidFill>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4812"/>
            <a:ext cx="9144000" cy="319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0480" y="5099388"/>
            <a:ext cx="9144000" cy="1377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883C8A"/>
                </a:solidFill>
              </a:rPr>
              <a:t>775.4 million </a:t>
            </a:r>
            <a:r>
              <a:rPr lang="en-US" sz="3200" b="1" dirty="0" smtClean="0">
                <a:solidFill>
                  <a:srgbClr val="883C8A"/>
                </a:solidFill>
              </a:rPr>
              <a:t>adults worldwide in 2010 </a:t>
            </a:r>
          </a:p>
          <a:p>
            <a:r>
              <a:rPr lang="en-US" sz="3200" b="1" dirty="0" smtClean="0">
                <a:solidFill>
                  <a:srgbClr val="883C8A"/>
                </a:solidFill>
              </a:rPr>
              <a:t>lacked basic reading and writing skills.</a:t>
            </a:r>
            <a:endParaRPr lang="en-US" sz="4000" dirty="0">
              <a:solidFill>
                <a:srgbClr val="883C8A"/>
              </a:solidFill>
            </a:endParaRPr>
          </a:p>
        </p:txBody>
      </p:sp>
      <p:sp>
        <p:nvSpPr>
          <p:cNvPr id="7" name="Title 1"/>
          <p:cNvSpPr txBox="1">
            <a:spLocks/>
          </p:cNvSpPr>
          <p:nvPr/>
        </p:nvSpPr>
        <p:spPr>
          <a:xfrm>
            <a:off x="0" y="6477000"/>
            <a:ext cx="9144000" cy="3810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t>Source: </a:t>
            </a:r>
            <a:r>
              <a:rPr lang="en-US" sz="1400" dirty="0" smtClean="0">
                <a:hlinkClick r:id="rId3"/>
              </a:rPr>
              <a:t>http://www.uis.unesco.org/FactSheets/Documents/fs20-literacy-day-2012-en-v3.pdf</a:t>
            </a:r>
            <a:endParaRPr lang="en-US" sz="1400" dirty="0"/>
          </a:p>
        </p:txBody>
      </p:sp>
    </p:spTree>
    <p:extLst>
      <p:ext uri="{BB962C8B-B14F-4D97-AF65-F5344CB8AC3E}">
        <p14:creationId xmlns:p14="http://schemas.microsoft.com/office/powerpoint/2010/main" val="4205350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solidFill>
                  <a:schemeClr val="bg1"/>
                </a:solidFill>
              </a:rPr>
              <a:t>Phoneme Categorization</a:t>
            </a:r>
            <a:endParaRPr lang="en-US" dirty="0">
              <a:solidFill>
                <a:schemeClr val="bg1"/>
              </a:solidFill>
            </a:endParaRPr>
          </a:p>
        </p:txBody>
      </p:sp>
      <p:sp>
        <p:nvSpPr>
          <p:cNvPr id="3" name="Content Placeholder 2"/>
          <p:cNvSpPr>
            <a:spLocks noGrp="1"/>
          </p:cNvSpPr>
          <p:nvPr>
            <p:ph idx="1"/>
          </p:nvPr>
        </p:nvSpPr>
        <p:spPr>
          <a:xfrm>
            <a:off x="457200" y="1447800"/>
            <a:ext cx="8229600" cy="4678363"/>
          </a:xfrm>
        </p:spPr>
        <p:txBody>
          <a:bodyPr/>
          <a:lstStyle/>
          <a:p>
            <a:r>
              <a:rPr lang="en-US" dirty="0" smtClean="0"/>
              <a:t>Which one is different?</a:t>
            </a:r>
            <a:endParaRPr lang="en-US" dirty="0"/>
          </a:p>
        </p:txBody>
      </p:sp>
      <p:pic>
        <p:nvPicPr>
          <p:cNvPr id="6146" name="Picture 2" descr="C:\Users\Margi\Google Drive\New folder (2)\Applied Linguistics\1- Culminating Experience &amp; ERW\ORTESOL 2013\Photos for Pres\phoneme isolation- Sound Ch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99676"/>
            <a:ext cx="6359236" cy="47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55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solidFill>
                  <a:schemeClr val="bg1"/>
                </a:solidFill>
              </a:rPr>
              <a:t>Phoneme Isolation: Sound Chain</a:t>
            </a:r>
            <a:endParaRPr lang="en-US" dirty="0">
              <a:solidFill>
                <a:schemeClr val="bg1"/>
              </a:solidFill>
            </a:endParaRPr>
          </a:p>
        </p:txBody>
      </p:sp>
      <p:sp>
        <p:nvSpPr>
          <p:cNvPr id="3" name="Content Placeholder 2"/>
          <p:cNvSpPr>
            <a:spLocks noGrp="1"/>
          </p:cNvSpPr>
          <p:nvPr>
            <p:ph idx="1"/>
          </p:nvPr>
        </p:nvSpPr>
        <p:spPr>
          <a:xfrm>
            <a:off x="419100" y="1447800"/>
            <a:ext cx="8229600" cy="4625609"/>
          </a:xfrm>
        </p:spPr>
        <p:txBody>
          <a:bodyPr/>
          <a:lstStyle/>
          <a:p>
            <a:r>
              <a:rPr lang="en-US" dirty="0" smtClean="0"/>
              <a:t>Great for higher level students</a:t>
            </a:r>
            <a:endParaRPr lang="en-US" dirty="0"/>
          </a:p>
        </p:txBody>
      </p:sp>
      <p:pic>
        <p:nvPicPr>
          <p:cNvPr id="8194" name="Picture 2" descr="C:\Users\Margi\Google Drive\New folder (2)\Applied Linguistics\1- Culminating Experience &amp; ERW\ORTESOL 2013\Photos for Pres\Phoneme Isolation- Sound Ch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171230"/>
            <a:ext cx="6274850" cy="468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1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p>
        </p:txBody>
      </p:sp>
      <p:pic>
        <p:nvPicPr>
          <p:cNvPr id="7170" name="Picture 2" descr="C:\Users\Margi\Google Drive\New folder (2)\Applied Linguistics\1- Culminating Experience &amp; ERW\ORTESOL 2013\Photos for Pres\Sight Words &amp; Count the s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673" y="1500481"/>
            <a:ext cx="7176654" cy="53603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724596"/>
            <a:ext cx="8229600" cy="758952"/>
          </a:xfrm>
          <a:prstGeom prst="rect">
            <a:avLst/>
          </a:prstGeom>
        </p:spPr>
        <p:txBody>
          <a:bodyPr vert="horz" lIns="91440" rIns="45720" rtlCol="0" anchor="b">
            <a:normAutofit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dirty="0" smtClean="0">
                <a:solidFill>
                  <a:schemeClr val="bg1"/>
                </a:solidFill>
              </a:rPr>
              <a:t>Sight Words</a:t>
            </a:r>
            <a:endParaRPr lang="en-US" dirty="0">
              <a:solidFill>
                <a:schemeClr val="bg1"/>
              </a:solidFill>
            </a:endParaRPr>
          </a:p>
        </p:txBody>
      </p:sp>
    </p:spTree>
    <p:extLst>
      <p:ext uri="{BB962C8B-B14F-4D97-AF65-F5344CB8AC3E}">
        <p14:creationId xmlns:p14="http://schemas.microsoft.com/office/powerpoint/2010/main" val="3598399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solidFill>
                  <a:schemeClr val="bg1"/>
                </a:solidFill>
              </a:rPr>
              <a:t>Whole-Part-Whole</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After briefly focusing on “Part” </a:t>
            </a:r>
          </a:p>
          <a:p>
            <a:pPr lvl="1"/>
            <a:r>
              <a:rPr lang="en-US" dirty="0" smtClean="0"/>
              <a:t>15 minutes max for literacy students</a:t>
            </a:r>
          </a:p>
          <a:p>
            <a:r>
              <a:rPr lang="en-US" dirty="0" smtClean="0"/>
              <a:t>Return to the “Whole” and focus on meaning</a:t>
            </a:r>
          </a:p>
          <a:p>
            <a:pPr lvl="1"/>
            <a:r>
              <a:rPr lang="en-US" dirty="0" smtClean="0"/>
              <a:t>Partner reading</a:t>
            </a:r>
          </a:p>
          <a:p>
            <a:pPr lvl="1"/>
            <a:r>
              <a:rPr lang="en-US" dirty="0" smtClean="0"/>
              <a:t>Revising story</a:t>
            </a:r>
          </a:p>
          <a:p>
            <a:pPr lvl="1"/>
            <a:r>
              <a:rPr lang="en-US" dirty="0" smtClean="0"/>
              <a:t>Adding to story</a:t>
            </a:r>
          </a:p>
          <a:p>
            <a:pPr lvl="1"/>
            <a:r>
              <a:rPr lang="en-US" dirty="0" smtClean="0"/>
              <a:t>Illustrating story</a:t>
            </a:r>
          </a:p>
        </p:txBody>
      </p:sp>
    </p:spTree>
    <p:extLst>
      <p:ext uri="{BB962C8B-B14F-4D97-AF65-F5344CB8AC3E}">
        <p14:creationId xmlns:p14="http://schemas.microsoft.com/office/powerpoint/2010/main" val="448840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Rectangle 3"/>
          <p:cNvSpPr/>
          <p:nvPr/>
        </p:nvSpPr>
        <p:spPr>
          <a:xfrm>
            <a:off x="152400" y="228600"/>
            <a:ext cx="8915400" cy="2743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Shape 90"/>
          <p:cNvSpPr/>
          <p:nvPr/>
        </p:nvSpPr>
        <p:spPr>
          <a:xfrm>
            <a:off x="1534787" y="66450"/>
            <a:ext cx="6074425" cy="6725099"/>
          </a:xfrm>
          <a:prstGeom prst="rect">
            <a:avLst/>
          </a:prstGeom>
          <a:blipFill>
            <a:blip r:embed="rId3"/>
            <a:stretch>
              <a:fillRect/>
            </a:stretch>
          </a:blipFill>
        </p:spPr>
      </p:sp>
      <p:sp>
        <p:nvSpPr>
          <p:cNvPr id="91" name="Shape 91"/>
          <p:cNvSpPr/>
          <p:nvPr/>
        </p:nvSpPr>
        <p:spPr>
          <a:xfrm>
            <a:off x="1933025" y="5160300"/>
            <a:ext cx="1025400" cy="302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 name="Rectangle 1"/>
          <p:cNvSpPr/>
          <p:nvPr/>
        </p:nvSpPr>
        <p:spPr>
          <a:xfrm>
            <a:off x="152400" y="1066800"/>
            <a:ext cx="1107996" cy="4396200"/>
          </a:xfrm>
          <a:prstGeom prst="rect">
            <a:avLst/>
          </a:prstGeom>
        </p:spPr>
        <p:txBody>
          <a:bodyPr vert="vert270" wrap="square">
            <a:spAutoFit/>
          </a:bodyPr>
          <a:lstStyle/>
          <a:p>
            <a:r>
              <a:rPr lang="en-US" sz="6000" b="1" dirty="0" smtClean="0"/>
              <a:t>Extension</a:t>
            </a:r>
            <a:endParaRPr lang="en-US" sz="6000" b="1" dirty="0"/>
          </a:p>
        </p:txBody>
      </p:sp>
    </p:spTree>
    <p:extLst>
      <p:ext uri="{BB962C8B-B14F-4D97-AF65-F5344CB8AC3E}">
        <p14:creationId xmlns:p14="http://schemas.microsoft.com/office/powerpoint/2010/main" val="3396164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6" name="Rectangle 5"/>
          <p:cNvSpPr/>
          <p:nvPr/>
        </p:nvSpPr>
        <p:spPr>
          <a:xfrm>
            <a:off x="0" y="-29029"/>
            <a:ext cx="9144000" cy="281353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Shape 102"/>
          <p:cNvSpPr/>
          <p:nvPr/>
        </p:nvSpPr>
        <p:spPr>
          <a:xfrm>
            <a:off x="1974175" y="3841049"/>
            <a:ext cx="5195649" cy="2581874"/>
          </a:xfrm>
          <a:prstGeom prst="rect">
            <a:avLst/>
          </a:prstGeom>
          <a:blipFill>
            <a:blip r:embed="rId3"/>
            <a:stretch>
              <a:fillRect/>
            </a:stretch>
          </a:blipFill>
        </p:spPr>
      </p:sp>
      <p:sp>
        <p:nvSpPr>
          <p:cNvPr id="103" name="Shape 103"/>
          <p:cNvSpPr/>
          <p:nvPr/>
        </p:nvSpPr>
        <p:spPr>
          <a:xfrm>
            <a:off x="1974175" y="459550"/>
            <a:ext cx="5195650" cy="3079374"/>
          </a:xfrm>
          <a:prstGeom prst="rect">
            <a:avLst/>
          </a:prstGeom>
          <a:blipFill>
            <a:blip r:embed="rId4"/>
            <a:stretch>
              <a:fillRect/>
            </a:stretch>
          </a:blipFill>
        </p:spPr>
      </p:sp>
      <p:sp>
        <p:nvSpPr>
          <p:cNvPr id="104" name="Shape 104"/>
          <p:cNvSpPr/>
          <p:nvPr/>
        </p:nvSpPr>
        <p:spPr>
          <a:xfrm>
            <a:off x="3462625" y="1445550"/>
            <a:ext cx="840299" cy="251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05" name="Shape 105"/>
          <p:cNvSpPr/>
          <p:nvPr/>
        </p:nvSpPr>
        <p:spPr>
          <a:xfrm>
            <a:off x="3025600" y="4807325"/>
            <a:ext cx="840299" cy="251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22896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Major Benefits of Using Learner-Generated Texts in the Classroom</a:t>
            </a:r>
            <a:endParaRPr lang="en-US" dirty="0">
              <a:solidFill>
                <a:schemeClr val="bg1"/>
              </a:solidFill>
            </a:endParaRPr>
          </a:p>
        </p:txBody>
      </p:sp>
      <p:sp>
        <p:nvSpPr>
          <p:cNvPr id="3" name="Content Placeholder 2"/>
          <p:cNvSpPr>
            <a:spLocks noGrp="1"/>
          </p:cNvSpPr>
          <p:nvPr>
            <p:ph idx="1"/>
          </p:nvPr>
        </p:nvSpPr>
        <p:spPr>
          <a:xfrm>
            <a:off x="457200" y="1600200"/>
            <a:ext cx="3581400" cy="4876800"/>
          </a:xfrm>
        </p:spPr>
        <p:txBody>
          <a:bodyPr>
            <a:normAutofit fontScale="92500" lnSpcReduction="20000"/>
          </a:bodyPr>
          <a:lstStyle/>
          <a:p>
            <a:r>
              <a:rPr lang="en-US" dirty="0" smtClean="0"/>
              <a:t>Learner-selected topics are relevant to their lives</a:t>
            </a:r>
          </a:p>
          <a:p>
            <a:r>
              <a:rPr lang="en-US" dirty="0" smtClean="0"/>
              <a:t>Learners are familiar with the language</a:t>
            </a:r>
          </a:p>
          <a:p>
            <a:r>
              <a:rPr lang="en-US" dirty="0" smtClean="0"/>
              <a:t>Many possible multi-level tasks</a:t>
            </a:r>
          </a:p>
          <a:p>
            <a:r>
              <a:rPr lang="en-US" dirty="0" smtClean="0"/>
              <a:t>Learners will be </a:t>
            </a:r>
            <a:r>
              <a:rPr lang="en-US" b="1" dirty="0" smtClean="0"/>
              <a:t>proud </a:t>
            </a:r>
            <a:r>
              <a:rPr lang="en-US" dirty="0" smtClean="0"/>
              <a:t>to have written their own story!</a:t>
            </a:r>
          </a:p>
          <a:p>
            <a:pPr marL="0" indent="0">
              <a:buNone/>
            </a:pPr>
            <a:endParaRPr lang="en-US" dirty="0"/>
          </a:p>
        </p:txBody>
      </p:sp>
      <p:pic>
        <p:nvPicPr>
          <p:cNvPr id="9218" name="Picture 2" descr="C:\Users\Margi\Google Drive\New folder (2)\Applied Linguistics\1- Culminating Experience &amp; ERW\ORTESOL 2013\Photos for Pres\Adventures of 2013-12 19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153" y="26670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09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096963"/>
          </a:xfrm>
          <a:prstGeom prst="rect">
            <a:avLst/>
          </a:prstGeom>
        </p:spPr>
        <p:txBody>
          <a:bodyPr lIns="91425" tIns="91425" rIns="91425" bIns="91425" anchor="b" anchorCtr="0">
            <a:noAutofit/>
          </a:bodyPr>
          <a:lstStyle/>
          <a:p>
            <a:pPr>
              <a:buNone/>
            </a:pPr>
            <a:r>
              <a:rPr lang="en" dirty="0"/>
              <a:t>Discussion</a:t>
            </a:r>
          </a:p>
        </p:txBody>
      </p:sp>
      <p:sp>
        <p:nvSpPr>
          <p:cNvPr id="139" name="Shape 139"/>
          <p:cNvSpPr txBox="1">
            <a:spLocks noGrp="1"/>
          </p:cNvSpPr>
          <p:nvPr>
            <p:ph type="body" idx="1"/>
          </p:nvPr>
        </p:nvSpPr>
        <p:spPr>
          <a:xfrm>
            <a:off x="4916700" y="3886200"/>
            <a:ext cx="3770100" cy="1933575"/>
          </a:xfrm>
          <a:prstGeom prst="rect">
            <a:avLst/>
          </a:prstGeom>
          <a:ln w="38100">
            <a:solidFill>
              <a:srgbClr val="FFC800"/>
            </a:solidFill>
            <a:prstDash val="dash"/>
          </a:ln>
        </p:spPr>
        <p:txBody>
          <a:bodyPr lIns="91425" tIns="91425" rIns="91425" bIns="91425" anchor="t" anchorCtr="0">
            <a:noAutofit/>
          </a:bodyPr>
          <a:lstStyle/>
          <a:p>
            <a:pPr marL="114300" lvl="0" indent="4763" rtl="0">
              <a:spcBef>
                <a:spcPts val="0"/>
              </a:spcBef>
              <a:buNone/>
            </a:pPr>
            <a:r>
              <a:rPr lang="en" sz="2800" dirty="0">
                <a:solidFill>
                  <a:srgbClr val="000000"/>
                </a:solidFill>
              </a:rPr>
              <a:t>What activities have you found to be helpful for emergent readers? Why did they work? </a:t>
            </a:r>
          </a:p>
        </p:txBody>
      </p:sp>
      <p:sp>
        <p:nvSpPr>
          <p:cNvPr id="140" name="Shape 140"/>
          <p:cNvSpPr txBox="1">
            <a:spLocks noGrp="1"/>
          </p:cNvSpPr>
          <p:nvPr>
            <p:ph type="body" idx="4294967295"/>
          </p:nvPr>
        </p:nvSpPr>
        <p:spPr>
          <a:xfrm>
            <a:off x="457200" y="2362200"/>
            <a:ext cx="4114800" cy="2319468"/>
          </a:xfrm>
          <a:prstGeom prst="rect">
            <a:avLst/>
          </a:prstGeom>
          <a:ln w="38100">
            <a:solidFill>
              <a:srgbClr val="FFC800"/>
            </a:solidFill>
            <a:prstDash val="dash"/>
          </a:ln>
        </p:spPr>
        <p:txBody>
          <a:bodyPr lIns="91425" tIns="91425" rIns="91425" bIns="91425" anchor="t" anchorCtr="0">
            <a:noAutofit/>
          </a:bodyPr>
          <a:lstStyle/>
          <a:p>
            <a:pPr marL="114300" lvl="0" indent="4763" rtl="0">
              <a:spcBef>
                <a:spcPts val="0"/>
              </a:spcBef>
              <a:buNone/>
            </a:pPr>
            <a:r>
              <a:rPr lang="en" sz="2800" dirty="0">
                <a:solidFill>
                  <a:srgbClr val="000000"/>
                </a:solidFill>
              </a:rPr>
              <a:t>Thinking of the activities and information from today’s presentation, how do they relate to your classroom and students?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a:t>References</a:t>
            </a:r>
          </a:p>
        </p:txBody>
      </p:sp>
      <p:sp>
        <p:nvSpPr>
          <p:cNvPr id="153" name="Shape 153"/>
          <p:cNvSpPr txBox="1">
            <a:spLocks noGrp="1"/>
          </p:cNvSpPr>
          <p:nvPr>
            <p:ph type="body" idx="1"/>
          </p:nvPr>
        </p:nvSpPr>
        <p:spPr>
          <a:prstGeom prst="rect">
            <a:avLst/>
          </a:prstGeom>
        </p:spPr>
        <p:txBody>
          <a:bodyPr lIns="91425" tIns="91425" rIns="91425" bIns="91425" anchor="t" anchorCtr="0">
            <a:noAutofit/>
          </a:bodyPr>
          <a:lstStyle/>
          <a:p>
            <a:pPr lvl="0" rtl="0">
              <a:lnSpc>
                <a:spcPct val="115000"/>
              </a:lnSpc>
              <a:buNone/>
            </a:pPr>
            <a:r>
              <a:rPr lang="en" sz="1600" dirty="0">
                <a:solidFill>
                  <a:srgbClr val="000000"/>
                </a:solidFill>
              </a:rPr>
              <a:t>Auerbach, E. (1995). Deconstructing the discourse of strengths in family literacy. </a:t>
            </a:r>
            <a:r>
              <a:rPr lang="en" sz="1600" i="1" dirty="0">
                <a:solidFill>
                  <a:srgbClr val="000000"/>
                </a:solidFill>
              </a:rPr>
              <a:t>Journal of Reading Behavior, 27</a:t>
            </a:r>
            <a:r>
              <a:rPr lang="en" sz="1600" dirty="0">
                <a:solidFill>
                  <a:srgbClr val="000000"/>
                </a:solidFill>
              </a:rPr>
              <a:t>(4), 643-661.</a:t>
            </a:r>
          </a:p>
          <a:p>
            <a:pPr lvl="0" rtl="0">
              <a:lnSpc>
                <a:spcPct val="115000"/>
              </a:lnSpc>
              <a:buClr>
                <a:schemeClr val="dk1"/>
              </a:buClr>
              <a:buSzPct val="68750"/>
              <a:buFont typeface="Arial"/>
              <a:buNone/>
            </a:pPr>
            <a:r>
              <a:rPr lang="en" sz="1600" dirty="0">
                <a:solidFill>
                  <a:srgbClr val="000000"/>
                </a:solidFill>
              </a:rPr>
              <a:t>Bow Valley College. (2009). Learning for LIFE: An ESL literacy handbook. Calgary: Bow </a:t>
            </a:r>
            <a:r>
              <a:rPr lang="en" sz="1600" dirty="0" smtClean="0">
                <a:solidFill>
                  <a:srgbClr val="000000"/>
                </a:solidFill>
              </a:rPr>
              <a:t>Valley </a:t>
            </a:r>
            <a:r>
              <a:rPr lang="en" sz="1600" dirty="0">
                <a:solidFill>
                  <a:srgbClr val="000000"/>
                </a:solidFill>
              </a:rPr>
              <a:t>College. Retrieved from: http://www.esl-literacy.com/node/767 </a:t>
            </a:r>
          </a:p>
          <a:p>
            <a:pPr lvl="0" rtl="0">
              <a:lnSpc>
                <a:spcPct val="115000"/>
              </a:lnSpc>
              <a:buNone/>
            </a:pPr>
            <a:r>
              <a:rPr lang="en" sz="1600" dirty="0">
                <a:solidFill>
                  <a:srgbClr val="000000"/>
                </a:solidFill>
              </a:rPr>
              <a:t>Firth, A. &amp; Wagner, J. (1997).  On discourse, communication, and (some) fundamental concepts in SLA Research. </a:t>
            </a:r>
            <a:r>
              <a:rPr lang="en" sz="1600" i="1" dirty="0">
                <a:solidFill>
                  <a:srgbClr val="000000"/>
                </a:solidFill>
              </a:rPr>
              <a:t>The Modern Language Journal, 81</a:t>
            </a:r>
            <a:r>
              <a:rPr lang="en" sz="1600" dirty="0">
                <a:solidFill>
                  <a:srgbClr val="000000"/>
                </a:solidFill>
              </a:rPr>
              <a:t>(3), 285-300.</a:t>
            </a:r>
          </a:p>
          <a:p>
            <a:pPr lvl="0" rtl="0">
              <a:lnSpc>
                <a:spcPct val="115000"/>
              </a:lnSpc>
              <a:buNone/>
            </a:pPr>
            <a:r>
              <a:rPr lang="en" sz="1600" dirty="0">
                <a:solidFill>
                  <a:srgbClr val="000000"/>
                </a:solidFill>
              </a:rPr>
              <a:t>Freire, P. (1970). </a:t>
            </a:r>
            <a:r>
              <a:rPr lang="en" sz="1600" i="1" dirty="0">
                <a:solidFill>
                  <a:srgbClr val="000000"/>
                </a:solidFill>
              </a:rPr>
              <a:t>Pedagogy of the oppressed</a:t>
            </a:r>
            <a:r>
              <a:rPr lang="en" sz="1600" dirty="0">
                <a:solidFill>
                  <a:srgbClr val="000000"/>
                </a:solidFill>
              </a:rPr>
              <a:t>. New York, NY:  Continuum Press.</a:t>
            </a:r>
          </a:p>
          <a:p>
            <a:pPr lvl="0" rtl="0">
              <a:lnSpc>
                <a:spcPct val="115000"/>
              </a:lnSpc>
              <a:buNone/>
            </a:pPr>
            <a:r>
              <a:rPr lang="en" sz="1600" dirty="0">
                <a:solidFill>
                  <a:srgbClr val="000000"/>
                </a:solidFill>
              </a:rPr>
              <a:t>Lantolf, J.P. &amp; Pavlenko, A. (2001). (S)econd (L)anguage (A)ctivity theory: Understanding second language learners as people. In M.P. Breen (Ed.), </a:t>
            </a:r>
            <a:r>
              <a:rPr lang="en" sz="1600" i="1" dirty="0">
                <a:solidFill>
                  <a:srgbClr val="000000"/>
                </a:solidFill>
              </a:rPr>
              <a:t>Learner contributions to language learning</a:t>
            </a:r>
            <a:r>
              <a:rPr lang="en" sz="1600" dirty="0">
                <a:solidFill>
                  <a:srgbClr val="000000"/>
                </a:solidFill>
              </a:rPr>
              <a:t> (pp. 141-158). Harlow, England: Longman.</a:t>
            </a:r>
          </a:p>
          <a:p>
            <a:pPr lvl="0" rtl="0">
              <a:lnSpc>
                <a:spcPct val="115000"/>
              </a:lnSpc>
              <a:buNone/>
            </a:pPr>
            <a:r>
              <a:rPr lang="en" sz="1600" dirty="0">
                <a:solidFill>
                  <a:srgbClr val="000000"/>
                </a:solidFill>
              </a:rPr>
              <a:t>Morgan, B. (1997). Identity and intonation: Linking dynamic processes in an ESL classroom. </a:t>
            </a:r>
            <a:r>
              <a:rPr lang="en" sz="1600" i="1" dirty="0">
                <a:solidFill>
                  <a:srgbClr val="000000"/>
                </a:solidFill>
              </a:rPr>
              <a:t>TESOL Quarterly, 31</a:t>
            </a:r>
            <a:r>
              <a:rPr lang="en" sz="1600" dirty="0">
                <a:solidFill>
                  <a:srgbClr val="000000"/>
                </a:solidFill>
              </a:rPr>
              <a:t>, 431–450.</a:t>
            </a:r>
          </a:p>
          <a:p>
            <a:pPr lvl="0" rtl="0">
              <a:lnSpc>
                <a:spcPct val="115000"/>
              </a:lnSpc>
              <a:buNone/>
            </a:pPr>
            <a:r>
              <a:rPr lang="en" sz="1600" dirty="0">
                <a:solidFill>
                  <a:srgbClr val="000000"/>
                </a:solidFill>
              </a:rPr>
              <a:t>Tusting, K. &amp; Barton, D. (2003). </a:t>
            </a:r>
            <a:r>
              <a:rPr lang="en" sz="1600" i="1" dirty="0">
                <a:solidFill>
                  <a:srgbClr val="000000"/>
                </a:solidFill>
              </a:rPr>
              <a:t>Models of adult learning: A literature review.</a:t>
            </a:r>
            <a:r>
              <a:rPr lang="en" sz="1600" dirty="0">
                <a:solidFill>
                  <a:srgbClr val="000000"/>
                </a:solidFill>
              </a:rPr>
              <a:t> London: National Research and Development Centre for Adult Literacy and Numeracy.</a:t>
            </a:r>
          </a:p>
          <a:p>
            <a:pPr lvl="0" rtl="0">
              <a:lnSpc>
                <a:spcPct val="115000"/>
              </a:lnSpc>
              <a:buNone/>
            </a:pPr>
            <a:r>
              <a:rPr lang="en" sz="1600" dirty="0">
                <a:solidFill>
                  <a:srgbClr val="000000"/>
                </a:solidFill>
              </a:rPr>
              <a:t>Weinstein, G. (1999). </a:t>
            </a:r>
            <a:r>
              <a:rPr lang="en" sz="1600" i="1" dirty="0">
                <a:solidFill>
                  <a:srgbClr val="000000"/>
                </a:solidFill>
              </a:rPr>
              <a:t>Learners’ lives as curriculum, six journeys to immigrant literacy</a:t>
            </a:r>
            <a:r>
              <a:rPr lang="en" sz="1600" dirty="0">
                <a:solidFill>
                  <a:srgbClr val="000000"/>
                </a:solidFill>
              </a:rPr>
              <a:t>. Delta Systems and the Center for Applied Linguistics.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685800" y="2819400"/>
            <a:ext cx="6172200" cy="1673352"/>
          </a:xfrm>
          <a:prstGeom prst="rect">
            <a:avLst/>
          </a:prstGeom>
        </p:spPr>
        <p:txBody>
          <a:bodyPr lIns="91425" tIns="91425" rIns="91425" bIns="91425" anchor="b" anchorCtr="0">
            <a:noAutofit/>
          </a:bodyPr>
          <a:lstStyle/>
          <a:p>
            <a:pPr lvl="0" rtl="0">
              <a:buNone/>
            </a:pPr>
            <a:r>
              <a:rPr lang="en" dirty="0"/>
              <a:t>Thank you!</a:t>
            </a:r>
          </a:p>
          <a:p>
            <a:pPr lvl="0" rtl="0">
              <a:spcBef>
                <a:spcPts val="600"/>
              </a:spcBef>
              <a:buClr>
                <a:srgbClr val="000000"/>
              </a:buClr>
              <a:buSzPct val="36666"/>
              <a:buFont typeface="Arial"/>
              <a:buNone/>
            </a:pPr>
            <a:r>
              <a:rPr lang="en" sz="3000" b="0" dirty="0"/>
              <a:t>We would appreciate your feedback. </a:t>
            </a:r>
          </a:p>
          <a:p>
            <a:pPr lvl="0" rtl="0">
              <a:spcBef>
                <a:spcPts val="600"/>
              </a:spcBef>
              <a:buNone/>
            </a:pPr>
            <a:r>
              <a:rPr lang="en" sz="3000" b="0" dirty="0"/>
              <a:t>Slides, references, and resources </a:t>
            </a:r>
            <a:r>
              <a:rPr lang="en" sz="3000" b="0" dirty="0" smtClean="0"/>
              <a:t>are all available </a:t>
            </a:r>
            <a:r>
              <a:rPr lang="en" sz="3000" b="0" dirty="0"/>
              <a:t>online. </a:t>
            </a:r>
          </a:p>
        </p:txBody>
      </p:sp>
      <p:sp>
        <p:nvSpPr>
          <p:cNvPr id="159" name="Shape 159"/>
          <p:cNvSpPr txBox="1">
            <a:spLocks noGrp="1"/>
          </p:cNvSpPr>
          <p:nvPr>
            <p:ph type="subTitle" idx="1"/>
          </p:nvPr>
        </p:nvSpPr>
        <p:spPr>
          <a:xfrm>
            <a:off x="2057400" y="4572000"/>
            <a:ext cx="7086600" cy="2286001"/>
          </a:xfrm>
          <a:prstGeom prst="rect">
            <a:avLst/>
          </a:prstGeom>
        </p:spPr>
        <p:txBody>
          <a:bodyPr lIns="91425" tIns="91425" rIns="91425" bIns="91425" anchor="t" anchorCtr="0">
            <a:noAutofit/>
          </a:bodyPr>
          <a:lstStyle/>
          <a:p>
            <a:pPr lvl="0" rtl="0">
              <a:buNone/>
            </a:pPr>
            <a:r>
              <a:rPr lang="en" dirty="0"/>
              <a:t>Contact information:</a:t>
            </a:r>
          </a:p>
          <a:p>
            <a:pPr lvl="0" rtl="0">
              <a:buNone/>
            </a:pPr>
            <a:endParaRPr lang="en" sz="2400" dirty="0" smtClean="0">
              <a:solidFill>
                <a:srgbClr val="000000"/>
              </a:solidFill>
            </a:endParaRPr>
          </a:p>
          <a:p>
            <a:pPr lvl="0" rtl="0">
              <a:buNone/>
            </a:pPr>
            <a:r>
              <a:rPr lang="en" sz="2400" b="1" dirty="0" smtClean="0">
                <a:solidFill>
                  <a:srgbClr val="000000"/>
                </a:solidFill>
              </a:rPr>
              <a:t>Eric </a:t>
            </a:r>
            <a:r>
              <a:rPr lang="en" sz="2400" b="1" dirty="0">
                <a:solidFill>
                  <a:srgbClr val="000000"/>
                </a:solidFill>
              </a:rPr>
              <a:t>Dodson</a:t>
            </a:r>
            <a:r>
              <a:rPr lang="en" sz="2400" dirty="0">
                <a:solidFill>
                  <a:srgbClr val="000000"/>
                </a:solidFill>
              </a:rPr>
              <a:t>: eric.d.dodson@gmail.com</a:t>
            </a:r>
          </a:p>
          <a:p>
            <a:pPr lvl="0" rtl="0">
              <a:buNone/>
            </a:pPr>
            <a:r>
              <a:rPr lang="en" sz="2400" b="1" dirty="0">
                <a:solidFill>
                  <a:srgbClr val="000000"/>
                </a:solidFill>
              </a:rPr>
              <a:t>Margi Felix-Lund</a:t>
            </a:r>
            <a:r>
              <a:rPr lang="en" sz="2400" dirty="0">
                <a:solidFill>
                  <a:srgbClr val="000000"/>
                </a:solidFill>
              </a:rPr>
              <a:t>: margifelixlund@gmail.com</a:t>
            </a:r>
          </a:p>
          <a:p>
            <a:pPr lvl="0" rtl="0">
              <a:buNone/>
            </a:pPr>
            <a:r>
              <a:rPr lang="en" sz="2400" b="1" dirty="0">
                <a:solidFill>
                  <a:srgbClr val="000000"/>
                </a:solidFill>
              </a:rPr>
              <a:t>Jen </a:t>
            </a:r>
            <a:r>
              <a:rPr lang="en" sz="2400" b="1" dirty="0">
                <a:solidFill>
                  <a:schemeClr val="bg1">
                    <a:lumMod val="95000"/>
                    <a:lumOff val="5000"/>
                  </a:schemeClr>
                </a:solidFill>
              </a:rPr>
              <a:t>Sacklin</a:t>
            </a:r>
            <a:r>
              <a:rPr lang="en" sz="2400" dirty="0">
                <a:solidFill>
                  <a:schemeClr val="bg1">
                    <a:lumMod val="95000"/>
                    <a:lumOff val="5000"/>
                  </a:schemeClr>
                </a:solidFill>
              </a:rPr>
              <a:t>: </a:t>
            </a:r>
            <a:r>
              <a:rPr lang="en" sz="2400" dirty="0" smtClean="0">
                <a:solidFill>
                  <a:schemeClr val="bg1">
                    <a:lumMod val="95000"/>
                    <a:lumOff val="5000"/>
                  </a:schemeClr>
                </a:solidFill>
              </a:rPr>
              <a:t>jmsacklin@gmail.com </a:t>
            </a:r>
          </a:p>
          <a:p>
            <a:pPr lvl="0" rtl="0">
              <a:buNone/>
            </a:pPr>
            <a:r>
              <a:rPr lang="en" sz="2400" dirty="0" smtClean="0">
                <a:solidFill>
                  <a:schemeClr val="bg1">
                    <a:lumMod val="95000"/>
                    <a:lumOff val="5000"/>
                  </a:schemeClr>
                </a:solidFill>
              </a:rPr>
              <a:t>Feedback form: </a:t>
            </a:r>
            <a:r>
              <a:rPr lang="en-US" sz="2400" b="1" u="sng" dirty="0" smtClean="0">
                <a:solidFill>
                  <a:srgbClr val="FFC800"/>
                </a:solidFill>
              </a:rPr>
              <a:t>http</a:t>
            </a:r>
            <a:r>
              <a:rPr lang="en-US" sz="2400" b="1" u="sng" dirty="0">
                <a:solidFill>
                  <a:srgbClr val="FFC800"/>
                </a:solidFill>
              </a:rPr>
              <a:t>://</a:t>
            </a:r>
            <a:r>
              <a:rPr lang="en-US" sz="2400" b="1" u="sng" dirty="0" smtClean="0">
                <a:solidFill>
                  <a:srgbClr val="FFC800"/>
                </a:solidFill>
              </a:rPr>
              <a:t>bit.ly/15rlNnQ</a:t>
            </a:r>
            <a:endParaRPr lang="en-US" sz="2400" dirty="0">
              <a:solidFill>
                <a:srgbClr val="FFC8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09963" y="0"/>
            <a:ext cx="5634037" cy="2438400"/>
          </a:xfrm>
        </p:spPr>
        <p:txBody>
          <a:bodyPr>
            <a:noAutofit/>
          </a:bodyPr>
          <a:lstStyle/>
          <a:p>
            <a:r>
              <a:rPr lang="en-US" b="1" dirty="0" smtClean="0">
                <a:solidFill>
                  <a:srgbClr val="883C8A"/>
                </a:solidFill>
              </a:rPr>
              <a:t>Of the world’s population of adult emergent readers,</a:t>
            </a: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49519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510731" y="2286000"/>
            <a:ext cx="5633269" cy="457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800" b="1" dirty="0" smtClean="0">
                <a:solidFill>
                  <a:srgbClr val="22B14C"/>
                </a:solidFill>
              </a:rPr>
              <a:t>64%</a:t>
            </a:r>
          </a:p>
          <a:p>
            <a:r>
              <a:rPr lang="en-US" sz="8800" b="1" dirty="0" smtClean="0">
                <a:solidFill>
                  <a:srgbClr val="22B14C"/>
                </a:solidFill>
              </a:rPr>
              <a:t>are women</a:t>
            </a:r>
            <a:endParaRPr lang="en-US" sz="6000" dirty="0">
              <a:solidFill>
                <a:srgbClr val="22B14C"/>
              </a:solidFill>
            </a:endParaRPr>
          </a:p>
        </p:txBody>
      </p:sp>
    </p:spTree>
    <p:extLst>
      <p:ext uri="{BB962C8B-B14F-4D97-AF65-F5344CB8AC3E}">
        <p14:creationId xmlns:p14="http://schemas.microsoft.com/office/powerpoint/2010/main" val="3341784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Shape 53"/>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a:t>Background</a:t>
            </a:r>
          </a:p>
        </p:txBody>
      </p:sp>
      <p:sp>
        <p:nvSpPr>
          <p:cNvPr id="52" name="Shape 52"/>
          <p:cNvSpPr txBox="1">
            <a:spLocks noGrp="1"/>
          </p:cNvSpPr>
          <p:nvPr>
            <p:ph type="body" idx="1"/>
          </p:nvPr>
        </p:nvSpPr>
        <p:spPr>
          <a:xfrm>
            <a:off x="239500" y="1676401"/>
            <a:ext cx="8447399" cy="4724400"/>
          </a:xfrm>
          <a:prstGeom prst="rect">
            <a:avLst/>
          </a:prstGeom>
        </p:spPr>
        <p:style>
          <a:lnRef idx="2">
            <a:schemeClr val="accent1"/>
          </a:lnRef>
          <a:fillRef idx="1">
            <a:schemeClr val="lt1"/>
          </a:fillRef>
          <a:effectRef idx="0">
            <a:schemeClr val="accent1"/>
          </a:effectRef>
          <a:fontRef idx="minor">
            <a:schemeClr val="dk1"/>
          </a:fontRef>
        </p:style>
        <p:txBody>
          <a:bodyPr lIns="457200" tIns="457200" rIns="457200" bIns="457200" anchor="t" anchorCtr="0">
            <a:noAutofit/>
          </a:bodyPr>
          <a:lstStyle/>
          <a:p>
            <a:pPr marL="0" lvl="0" indent="0" algn="just" rtl="0">
              <a:lnSpc>
                <a:spcPct val="115000"/>
              </a:lnSpc>
              <a:buClr>
                <a:schemeClr val="dk1"/>
              </a:buClr>
              <a:buSzPct val="39285"/>
              <a:buFont typeface="Arial"/>
              <a:buNone/>
            </a:pPr>
            <a:r>
              <a:rPr lang="en" sz="2400" dirty="0" smtClean="0">
                <a:solidFill>
                  <a:srgbClr val="000000"/>
                </a:solidFill>
                <a:latin typeface="+mj-lt"/>
                <a:ea typeface="Calibri"/>
                <a:cs typeface="Calibri"/>
                <a:sym typeface="Calibri"/>
              </a:rPr>
              <a:t>Learners </a:t>
            </a:r>
            <a:r>
              <a:rPr lang="en" sz="2400" dirty="0">
                <a:solidFill>
                  <a:srgbClr val="000000"/>
                </a:solidFill>
                <a:latin typeface="+mj-lt"/>
                <a:ea typeface="Calibri"/>
                <a:cs typeface="Calibri"/>
                <a:sym typeface="Calibri"/>
              </a:rPr>
              <a:t>with interrupted formal education come from a wide range of backgrounds — socially, culturally, linguistically, and in terms of their previous education — </a:t>
            </a:r>
            <a:r>
              <a:rPr lang="en" sz="2400" dirty="0" smtClean="0">
                <a:solidFill>
                  <a:srgbClr val="000000"/>
                </a:solidFill>
                <a:latin typeface="+mj-lt"/>
                <a:ea typeface="Calibri"/>
                <a:cs typeface="Calibri"/>
                <a:sym typeface="Calibri"/>
              </a:rPr>
              <a:t> and </a:t>
            </a:r>
            <a:r>
              <a:rPr lang="en" sz="2400" dirty="0">
                <a:solidFill>
                  <a:srgbClr val="000000"/>
                </a:solidFill>
                <a:latin typeface="+mj-lt"/>
                <a:ea typeface="Calibri"/>
                <a:cs typeface="Calibri"/>
                <a:sym typeface="Calibri"/>
              </a:rPr>
              <a:t>it is a mistake to make any assumptions about what they have or have not experienced, or what they can or cannot do. </a:t>
            </a:r>
            <a:r>
              <a:rPr lang="en" sz="2400" dirty="0" smtClean="0">
                <a:solidFill>
                  <a:srgbClr val="000000"/>
                </a:solidFill>
                <a:latin typeface="+mj-lt"/>
                <a:ea typeface="Calibri"/>
                <a:cs typeface="Calibri"/>
                <a:sym typeface="Calibri"/>
              </a:rPr>
              <a:t> However</a:t>
            </a:r>
            <a:r>
              <a:rPr lang="en" sz="2400" dirty="0">
                <a:solidFill>
                  <a:srgbClr val="000000"/>
                </a:solidFill>
                <a:latin typeface="+mj-lt"/>
                <a:ea typeface="Calibri"/>
                <a:cs typeface="Calibri"/>
                <a:sym typeface="Calibri"/>
              </a:rPr>
              <a:t>, it is still necessary to be able to recognize ESL literacy learners in order to provide them with the support they need to achieve their goals. </a:t>
            </a:r>
          </a:p>
          <a:p>
            <a:pPr marL="0" lvl="0" indent="0" algn="just" rtl="0">
              <a:lnSpc>
                <a:spcPct val="115000"/>
              </a:lnSpc>
              <a:buClr>
                <a:schemeClr val="dk1"/>
              </a:buClr>
              <a:buSzPct val="39285"/>
              <a:buFont typeface="Arial"/>
              <a:buNone/>
            </a:pPr>
            <a:r>
              <a:rPr lang="en" sz="2400" dirty="0" smtClean="0">
                <a:solidFill>
                  <a:srgbClr val="000000"/>
                </a:solidFill>
                <a:latin typeface="+mj-lt"/>
                <a:ea typeface="Calibri"/>
                <a:cs typeface="Calibri"/>
                <a:sym typeface="Calibri"/>
              </a:rPr>
              <a:t>(</a:t>
            </a:r>
            <a:r>
              <a:rPr lang="en" sz="2400" dirty="0">
                <a:solidFill>
                  <a:srgbClr val="000000"/>
                </a:solidFill>
                <a:latin typeface="+mj-lt"/>
                <a:ea typeface="Calibri"/>
                <a:cs typeface="Calibri"/>
                <a:sym typeface="Calibri"/>
              </a:rPr>
              <a:t>Bow Valley, 2009)</a:t>
            </a:r>
          </a:p>
          <a:p>
            <a:pPr marL="118872" indent="0">
              <a:buNone/>
            </a:pPr>
            <a:endParaRPr lang="en" sz="2400" dirty="0">
              <a:solidFill>
                <a:srgbClr val="000000"/>
              </a:solidFill>
              <a:latin typeface="+mj-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a:t>Adult Emergent Readers</a:t>
            </a: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a:lnSpc>
                <a:spcPct val="115000"/>
              </a:lnSpc>
              <a:spcAft>
                <a:spcPts val="1800"/>
              </a:spcAft>
              <a:buClr>
                <a:srgbClr val="FFC800"/>
              </a:buClr>
              <a:buSzPct val="39285"/>
              <a:buFont typeface="Wingdings 2" panose="05020102010507070707" pitchFamily="18" charset="2"/>
              <a:buChar char=""/>
            </a:pPr>
            <a:r>
              <a:rPr lang="en" sz="2400" dirty="0" smtClean="0">
                <a:solidFill>
                  <a:schemeClr val="dk1"/>
                </a:solidFill>
              </a:rPr>
              <a:t>Come from various </a:t>
            </a:r>
            <a:r>
              <a:rPr lang="en" sz="2400" dirty="0">
                <a:solidFill>
                  <a:schemeClr val="dk1"/>
                </a:solidFill>
              </a:rPr>
              <a:t>countries and cultural backgrounds</a:t>
            </a:r>
          </a:p>
          <a:p>
            <a:pPr>
              <a:lnSpc>
                <a:spcPct val="115000"/>
              </a:lnSpc>
              <a:spcAft>
                <a:spcPts val="1800"/>
              </a:spcAft>
              <a:buClr>
                <a:srgbClr val="FFC800"/>
              </a:buClr>
              <a:buSzPct val="39285"/>
              <a:buFont typeface="Wingdings 2" panose="05020102010507070707" pitchFamily="18" charset="2"/>
              <a:buChar char=""/>
            </a:pPr>
            <a:r>
              <a:rPr lang="en" sz="2400" dirty="0" smtClean="0">
                <a:solidFill>
                  <a:schemeClr val="dk1"/>
                </a:solidFill>
              </a:rPr>
              <a:t>Have a </a:t>
            </a:r>
            <a:r>
              <a:rPr lang="en" sz="2400" dirty="0">
                <a:solidFill>
                  <a:schemeClr val="dk1"/>
                </a:solidFill>
              </a:rPr>
              <a:t>range of educational backgrounds</a:t>
            </a:r>
          </a:p>
          <a:p>
            <a:pPr>
              <a:lnSpc>
                <a:spcPct val="115000"/>
              </a:lnSpc>
              <a:spcAft>
                <a:spcPts val="1800"/>
              </a:spcAft>
              <a:buClr>
                <a:srgbClr val="FFC800"/>
              </a:buClr>
              <a:buSzPct val="39285"/>
              <a:buFont typeface="Wingdings 2" panose="05020102010507070707" pitchFamily="18" charset="2"/>
              <a:buChar char=""/>
            </a:pPr>
            <a:r>
              <a:rPr lang="en" sz="2400" dirty="0">
                <a:solidFill>
                  <a:schemeClr val="dk1"/>
                </a:solidFill>
              </a:rPr>
              <a:t>May be in separate literacy tutoring groups or in </a:t>
            </a:r>
            <a:r>
              <a:rPr lang="en" sz="2400" dirty="0" smtClean="0">
                <a:solidFill>
                  <a:schemeClr val="dk1"/>
                </a:solidFill>
              </a:rPr>
              <a:t>integrated ESL </a:t>
            </a:r>
            <a:r>
              <a:rPr lang="en" sz="2400" dirty="0">
                <a:solidFill>
                  <a:schemeClr val="dk1"/>
                </a:solidFill>
              </a:rPr>
              <a:t>classrooms</a:t>
            </a:r>
          </a:p>
          <a:p>
            <a:pPr>
              <a:lnSpc>
                <a:spcPct val="115000"/>
              </a:lnSpc>
              <a:spcAft>
                <a:spcPts val="1800"/>
              </a:spcAft>
              <a:buClr>
                <a:srgbClr val="FFC800"/>
              </a:buClr>
              <a:buSzPct val="39285"/>
              <a:buFont typeface="Wingdings 2" panose="05020102010507070707" pitchFamily="18" charset="2"/>
              <a:buChar char=""/>
            </a:pPr>
            <a:r>
              <a:rPr lang="en" sz="2400" dirty="0">
                <a:solidFill>
                  <a:schemeClr val="dk1"/>
                </a:solidFill>
              </a:rPr>
              <a:t>Come with extensive life skills, practices, and experiences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Shape 65"/>
          <p:cNvSpPr txBox="1">
            <a:spLocks noGrp="1"/>
          </p:cNvSpPr>
          <p:nvPr>
            <p:ph type="title"/>
          </p:nvPr>
        </p:nvSpPr>
        <p:spPr>
          <a:xfrm>
            <a:off x="457200" y="1"/>
            <a:ext cx="8229600" cy="1447800"/>
          </a:xfrm>
          <a:prstGeom prst="rect">
            <a:avLst/>
          </a:prstGeom>
        </p:spPr>
        <p:txBody>
          <a:bodyPr lIns="91425" tIns="91425" rIns="91425" bIns="91425" anchor="b" anchorCtr="0">
            <a:noAutofit/>
          </a:bodyPr>
          <a:lstStyle/>
          <a:p>
            <a:pPr lvl="0" rtl="0">
              <a:buNone/>
            </a:pPr>
            <a:r>
              <a:rPr lang="en" dirty="0" smtClean="0"/>
              <a:t>Including </a:t>
            </a:r>
            <a:r>
              <a:rPr lang="en" dirty="0"/>
              <a:t>learners’ </a:t>
            </a:r>
            <a:r>
              <a:rPr lang="en" dirty="0" smtClean="0"/>
              <a:t>experiences</a:t>
            </a:r>
            <a:br>
              <a:rPr lang="en" dirty="0" smtClean="0"/>
            </a:br>
            <a:r>
              <a:rPr lang="en" dirty="0" smtClean="0"/>
              <a:t>as class content</a:t>
            </a:r>
            <a:endParaRPr lang="en" dirty="0"/>
          </a:p>
        </p:txBody>
      </p:sp>
      <p:sp>
        <p:nvSpPr>
          <p:cNvPr id="64" name="Shape 64"/>
          <p:cNvSpPr txBox="1">
            <a:spLocks noGrp="1"/>
          </p:cNvSpPr>
          <p:nvPr>
            <p:ph type="body" idx="1"/>
          </p:nvPr>
        </p:nvSpPr>
        <p:spPr>
          <a:xfrm>
            <a:off x="457200" y="1947332"/>
            <a:ext cx="8458200" cy="4910668"/>
          </a:xfrm>
          <a:prstGeom prst="rect">
            <a:avLst/>
          </a:prstGeom>
        </p:spPr>
        <p:txBody>
          <a:bodyPr lIns="91425" tIns="91425" rIns="91425" bIns="91425" anchor="t" anchorCtr="0">
            <a:noAutofit/>
          </a:bodyPr>
          <a:lstStyle/>
          <a:p>
            <a:pPr>
              <a:lnSpc>
                <a:spcPct val="115000"/>
              </a:lnSpc>
              <a:spcAft>
                <a:spcPts val="1200"/>
              </a:spcAft>
              <a:buClr>
                <a:srgbClr val="FFC800"/>
              </a:buClr>
              <a:buSzPct val="39285"/>
              <a:buFont typeface="Wingdings 2" panose="05020102010507070707" pitchFamily="18" charset="2"/>
              <a:buChar char=""/>
            </a:pPr>
            <a:r>
              <a:rPr lang="en" sz="2400" dirty="0">
                <a:solidFill>
                  <a:srgbClr val="000000"/>
                </a:solidFill>
              </a:rPr>
              <a:t>Builds on learners’ strengths </a:t>
            </a:r>
            <a:r>
              <a:rPr lang="en" sz="1800" dirty="0">
                <a:solidFill>
                  <a:srgbClr val="000000"/>
                </a:solidFill>
              </a:rPr>
              <a:t>(Auerbach, 1995)</a:t>
            </a:r>
          </a:p>
          <a:p>
            <a:pPr>
              <a:lnSpc>
                <a:spcPct val="115000"/>
              </a:lnSpc>
              <a:spcAft>
                <a:spcPts val="1200"/>
              </a:spcAft>
              <a:buClr>
                <a:srgbClr val="FFC800"/>
              </a:buClr>
              <a:buSzPct val="39285"/>
              <a:buFont typeface="Wingdings 2" panose="05020102010507070707" pitchFamily="18" charset="2"/>
              <a:buChar char=""/>
            </a:pPr>
            <a:r>
              <a:rPr lang="en" sz="2400" dirty="0">
                <a:solidFill>
                  <a:srgbClr val="000000"/>
                </a:solidFill>
              </a:rPr>
              <a:t>Learner-driven content is relevant </a:t>
            </a:r>
            <a:r>
              <a:rPr lang="en" sz="1800" dirty="0">
                <a:solidFill>
                  <a:srgbClr val="000000"/>
                </a:solidFill>
              </a:rPr>
              <a:t>(Tusting &amp; Barton, 2003; Weinstein, </a:t>
            </a:r>
            <a:r>
              <a:rPr lang="en" sz="1800" dirty="0" smtClean="0">
                <a:solidFill>
                  <a:srgbClr val="000000"/>
                </a:solidFill>
              </a:rPr>
              <a:t>1999) </a:t>
            </a:r>
            <a:r>
              <a:rPr lang="en" sz="2400" dirty="0" smtClean="0">
                <a:solidFill>
                  <a:srgbClr val="000000"/>
                </a:solidFill>
              </a:rPr>
              <a:t>and familiar</a:t>
            </a:r>
            <a:r>
              <a:rPr lang="en" sz="2400" dirty="0">
                <a:solidFill>
                  <a:srgbClr val="000000"/>
                </a:solidFill>
              </a:rPr>
              <a:t>: allows the class to spend more time on encoding meaning in text instead of puzzling out unfamiliar content </a:t>
            </a:r>
            <a:r>
              <a:rPr lang="en" sz="1800" dirty="0">
                <a:solidFill>
                  <a:srgbClr val="000000"/>
                </a:solidFill>
              </a:rPr>
              <a:t>(Freire, 1970)</a:t>
            </a:r>
          </a:p>
          <a:p>
            <a:pPr>
              <a:lnSpc>
                <a:spcPct val="115000"/>
              </a:lnSpc>
              <a:spcAft>
                <a:spcPts val="1200"/>
              </a:spcAft>
              <a:buClr>
                <a:srgbClr val="FFC800"/>
              </a:buClr>
              <a:buSzPct val="39285"/>
              <a:buFont typeface="Wingdings 2" panose="05020102010507070707" pitchFamily="18" charset="2"/>
              <a:buChar char=""/>
            </a:pPr>
            <a:r>
              <a:rPr lang="en" sz="2400" dirty="0">
                <a:solidFill>
                  <a:srgbClr val="000000"/>
                </a:solidFill>
              </a:rPr>
              <a:t>Celebrates adult learners as people </a:t>
            </a:r>
            <a:r>
              <a:rPr lang="en" sz="1800" dirty="0">
                <a:solidFill>
                  <a:srgbClr val="000000"/>
                </a:solidFill>
              </a:rPr>
              <a:t>(Firth &amp; Wagner, 1997; Lantolf &amp; Pavlenko, 2001)</a:t>
            </a:r>
          </a:p>
          <a:p>
            <a:pPr>
              <a:lnSpc>
                <a:spcPct val="115000"/>
              </a:lnSpc>
              <a:spcAft>
                <a:spcPts val="1200"/>
              </a:spcAft>
              <a:buClr>
                <a:srgbClr val="FFC800"/>
              </a:buClr>
              <a:buSzPct val="39285"/>
              <a:buFont typeface="Wingdings 2" panose="05020102010507070707" pitchFamily="18" charset="2"/>
              <a:buChar char=""/>
            </a:pPr>
            <a:r>
              <a:rPr lang="en" sz="2400" dirty="0">
                <a:solidFill>
                  <a:srgbClr val="000000"/>
                </a:solidFill>
              </a:rPr>
              <a:t>Enables rewarding relationships with </a:t>
            </a:r>
            <a:r>
              <a:rPr lang="en" sz="2400" dirty="0" smtClean="0">
                <a:solidFill>
                  <a:srgbClr val="000000"/>
                </a:solidFill>
              </a:rPr>
              <a:t>students</a:t>
            </a:r>
          </a:p>
          <a:p>
            <a:pPr>
              <a:lnSpc>
                <a:spcPct val="115000"/>
              </a:lnSpc>
              <a:spcAft>
                <a:spcPts val="1200"/>
              </a:spcAft>
              <a:buClr>
                <a:srgbClr val="FFC800"/>
              </a:buClr>
              <a:buSzPct val="39285"/>
              <a:buFont typeface="Wingdings 2" panose="05020102010507070707" pitchFamily="18" charset="2"/>
              <a:buChar char=""/>
            </a:pPr>
            <a:r>
              <a:rPr lang="en-US" sz="2400" dirty="0" smtClean="0"/>
              <a:t>Provides indirect </a:t>
            </a:r>
            <a:r>
              <a:rPr lang="en-US" sz="2400" dirty="0"/>
              <a:t>needs assessment and classroom community </a:t>
            </a:r>
            <a:r>
              <a:rPr lang="en-US" sz="2400" dirty="0" smtClean="0"/>
              <a:t>building</a:t>
            </a:r>
            <a:endParaRPr lang="en" sz="24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a:t>Personal Narratives</a:t>
            </a:r>
          </a:p>
        </p:txBody>
      </p:sp>
      <p:sp>
        <p:nvSpPr>
          <p:cNvPr id="71" name="Shape 71"/>
          <p:cNvSpPr txBox="1">
            <a:spLocks noGrp="1"/>
          </p:cNvSpPr>
          <p:nvPr>
            <p:ph type="body" idx="1"/>
          </p:nvPr>
        </p:nvSpPr>
        <p:spPr>
          <a:xfrm>
            <a:off x="457200" y="2043457"/>
            <a:ext cx="8229600" cy="4620299"/>
          </a:xfrm>
          <a:prstGeom prst="rect">
            <a:avLst/>
          </a:prstGeom>
        </p:spPr>
        <p:txBody>
          <a:bodyPr lIns="91425" tIns="91425" rIns="91425" bIns="91425" anchor="t" anchorCtr="0">
            <a:noAutofit/>
          </a:bodyPr>
          <a:lstStyle/>
          <a:p>
            <a:pPr lvl="0" rtl="0">
              <a:buNone/>
            </a:pPr>
            <a:r>
              <a:rPr lang="en" dirty="0" smtClean="0"/>
              <a:t>Spectrum of possibilities</a:t>
            </a:r>
          </a:p>
          <a:p>
            <a:pPr lvl="0" rtl="0">
              <a:buNone/>
            </a:pPr>
            <a:r>
              <a:rPr lang="en" u="sng" dirty="0" smtClean="0"/>
              <a:t>Narratives can be:</a:t>
            </a:r>
            <a:endParaRPr lang="en" u="sng" dirty="0"/>
          </a:p>
        </p:txBody>
      </p:sp>
      <p:graphicFrame>
        <p:nvGraphicFramePr>
          <p:cNvPr id="4" name="Content Placeholder 3"/>
          <p:cNvGraphicFramePr>
            <a:graphicFrameLocks/>
          </p:cNvGraphicFramePr>
          <p:nvPr>
            <p:extLst>
              <p:ext uri="{D42A27DB-BD31-4B8C-83A1-F6EECF244321}">
                <p14:modId xmlns:p14="http://schemas.microsoft.com/office/powerpoint/2010/main" val="712433293"/>
              </p:ext>
            </p:extLst>
          </p:nvPr>
        </p:nvGraphicFramePr>
        <p:xfrm>
          <a:off x="533400" y="19050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720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buNone/>
            </a:pPr>
            <a:r>
              <a:rPr lang="en" dirty="0"/>
              <a:t>Personal Narratives</a:t>
            </a:r>
          </a:p>
        </p:txBody>
      </p:sp>
      <p:sp>
        <p:nvSpPr>
          <p:cNvPr id="71" name="Shape 71"/>
          <p:cNvSpPr txBox="1">
            <a:spLocks noGrp="1"/>
          </p:cNvSpPr>
          <p:nvPr>
            <p:ph type="body" idx="1"/>
          </p:nvPr>
        </p:nvSpPr>
        <p:spPr>
          <a:xfrm>
            <a:off x="457200" y="2043457"/>
            <a:ext cx="8229600" cy="4620299"/>
          </a:xfrm>
          <a:prstGeom prst="rect">
            <a:avLst/>
          </a:prstGeom>
        </p:spPr>
        <p:txBody>
          <a:bodyPr lIns="91425" tIns="91425" rIns="91425" bIns="91425" anchor="t" anchorCtr="0">
            <a:noAutofit/>
          </a:bodyPr>
          <a:lstStyle/>
          <a:p>
            <a:pPr lvl="0" rtl="0">
              <a:buNone/>
            </a:pPr>
            <a:r>
              <a:rPr lang="en" dirty="0" smtClean="0"/>
              <a:t>Spectrum of possibilities</a:t>
            </a:r>
          </a:p>
          <a:p>
            <a:pPr lvl="0" rtl="0">
              <a:buNone/>
            </a:pPr>
            <a:r>
              <a:rPr lang="en" u="sng" dirty="0" smtClean="0"/>
              <a:t>Topics can be:</a:t>
            </a:r>
            <a:endParaRPr lang="en" u="sng" dirty="0"/>
          </a:p>
        </p:txBody>
      </p:sp>
      <p:graphicFrame>
        <p:nvGraphicFramePr>
          <p:cNvPr id="4" name="Content Placeholder 3"/>
          <p:cNvGraphicFramePr>
            <a:graphicFrameLocks/>
          </p:cNvGraphicFramePr>
          <p:nvPr>
            <p:extLst>
              <p:ext uri="{D42A27DB-BD31-4B8C-83A1-F6EECF244321}">
                <p14:modId xmlns:p14="http://schemas.microsoft.com/office/powerpoint/2010/main" val="930563387"/>
              </p:ext>
            </p:extLst>
          </p:nvPr>
        </p:nvGraphicFramePr>
        <p:xfrm>
          <a:off x="533400" y="1905000"/>
          <a:ext cx="8229600" cy="474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70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3">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CF5A1B"/>
      </a:accent5>
      <a:accent6>
        <a:srgbClr val="9A302F"/>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2174</TotalTime>
  <Words>4428</Words>
  <Application>Microsoft Office PowerPoint</Application>
  <PresentationFormat>On-screen Show (4:3)</PresentationFormat>
  <Paragraphs>336</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Module</vt:lpstr>
      <vt:lpstr>Empowering Adult Learners  to Create Meaningful Texts  and Personal Narratives  in Literacy Classrooms</vt:lpstr>
      <vt:lpstr>Today’s Objectives</vt:lpstr>
      <vt:lpstr>1 in 6 adults around the world  are not literate in any language.</vt:lpstr>
      <vt:lpstr>Of the world’s population of adult emergent readers,</vt:lpstr>
      <vt:lpstr>Background</vt:lpstr>
      <vt:lpstr>Adult Emergent Readers</vt:lpstr>
      <vt:lpstr>Including learners’ experiences as class content</vt:lpstr>
      <vt:lpstr>Personal Narratives</vt:lpstr>
      <vt:lpstr>Personal Narratives</vt:lpstr>
      <vt:lpstr>Personal Narratives</vt:lpstr>
      <vt:lpstr>Personal Narratives</vt:lpstr>
      <vt:lpstr>Eliciting Learner Narratives</vt:lpstr>
      <vt:lpstr>Methods to elicit learner narratives</vt:lpstr>
      <vt:lpstr>Scaffolding learner narratives: Using a narrative schema</vt:lpstr>
      <vt:lpstr>Scaffolding learner narratives: Using a narrative schema</vt:lpstr>
      <vt:lpstr>Scaffolding and entextualizing learner narratives</vt:lpstr>
      <vt:lpstr>PowerPoint Presentation</vt:lpstr>
      <vt:lpstr>PowerPoint Presentation</vt:lpstr>
      <vt:lpstr>Critical second look</vt:lpstr>
      <vt:lpstr>Activity: Narrative Schema</vt:lpstr>
      <vt:lpstr>Activity: Narrative Schema</vt:lpstr>
      <vt:lpstr>Using Learner-Generated Texts for Literacy Development</vt:lpstr>
      <vt:lpstr>Balanced Literacy Instruction</vt:lpstr>
      <vt:lpstr>Example of  Whole-Part-Whole in Action</vt:lpstr>
      <vt:lpstr>PowerPoint Presentation</vt:lpstr>
      <vt:lpstr>“Whole” Activities</vt:lpstr>
      <vt:lpstr>“Part” Activities</vt:lpstr>
      <vt:lpstr>Phoneme Addition, Phoneme Segmentation &amp; Count the Sounds</vt:lpstr>
      <vt:lpstr>Phoneme Deletion and Substitution</vt:lpstr>
      <vt:lpstr>Phoneme Categorization</vt:lpstr>
      <vt:lpstr>Phoneme Isolation: Sound Chain</vt:lpstr>
      <vt:lpstr>PowerPoint Presentation</vt:lpstr>
      <vt:lpstr>Whole-Part-Whole</vt:lpstr>
      <vt:lpstr>PowerPoint Presentation</vt:lpstr>
      <vt:lpstr>PowerPoint Presentation</vt:lpstr>
      <vt:lpstr>Major Benefits of Using Learner-Generated Texts in the Classroom</vt:lpstr>
      <vt:lpstr>Discussion</vt:lpstr>
      <vt:lpstr>References</vt:lpstr>
      <vt:lpstr>Thank you! We would appreciate your feedback.  Slides, references, and resources are all available online.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Adult Learners  to Create Meaningful Texts  and Personal Narratives  in Literacy Classrooms</dc:title>
  <dc:creator>Jennifer Sacklin</dc:creator>
  <cp:lastModifiedBy>Anonymous</cp:lastModifiedBy>
  <cp:revision>41</cp:revision>
  <cp:lastPrinted>2013-10-12T16:11:58Z</cp:lastPrinted>
  <dcterms:modified xsi:type="dcterms:W3CDTF">2013-10-12T16:27:44Z</dcterms:modified>
</cp:coreProperties>
</file>