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63" r:id="rId1"/>
  </p:sldMasterIdLst>
  <p:notesMasterIdLst>
    <p:notesMasterId r:id="rId16"/>
  </p:notesMasterIdLst>
  <p:handoutMasterIdLst>
    <p:handoutMasterId r:id="rId17"/>
  </p:handoutMasterIdLst>
  <p:sldIdLst>
    <p:sldId id="256" r:id="rId2"/>
    <p:sldId id="394" r:id="rId3"/>
    <p:sldId id="395" r:id="rId4"/>
    <p:sldId id="396" r:id="rId5"/>
    <p:sldId id="392" r:id="rId6"/>
    <p:sldId id="393" r:id="rId7"/>
    <p:sldId id="376" r:id="rId8"/>
    <p:sldId id="378" r:id="rId9"/>
    <p:sldId id="390" r:id="rId10"/>
    <p:sldId id="379" r:id="rId11"/>
    <p:sldId id="381" r:id="rId12"/>
    <p:sldId id="387" r:id="rId13"/>
    <p:sldId id="391" r:id="rId14"/>
    <p:sldId id="37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740021"/>
    <a:srgbClr val="7564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3357" autoAdjust="0"/>
  </p:normalViewPr>
  <p:slideViewPr>
    <p:cSldViewPr snapToGrid="0">
      <p:cViewPr>
        <p:scale>
          <a:sx n="63" d="100"/>
          <a:sy n="63" d="100"/>
        </p:scale>
        <p:origin x="-192" y="-180"/>
      </p:cViewPr>
      <p:guideLst>
        <p:guide orient="horz" pos="2160"/>
        <p:guide pos="3840"/>
      </p:guideLst>
    </p:cSldViewPr>
  </p:slideViewPr>
  <p:outlineViewPr>
    <p:cViewPr>
      <p:scale>
        <a:sx n="33" d="100"/>
        <a:sy n="33" d="100"/>
      </p:scale>
      <p:origin x="0" y="1158"/>
    </p:cViewPr>
  </p:outlineViewPr>
  <p:notesTextViewPr>
    <p:cViewPr>
      <p:scale>
        <a:sx n="1" d="1"/>
        <a:sy n="1" d="1"/>
      </p:scale>
      <p:origin x="0" y="0"/>
    </p:cViewPr>
  </p:notesTextViewPr>
  <p:notesViewPr>
    <p:cSldViewPr snapToGrid="0">
      <p:cViewPr>
        <p:scale>
          <a:sx n="90" d="100"/>
          <a:sy n="90" d="100"/>
        </p:scale>
        <p:origin x="-2237" y="1181"/>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CF326F-4795-4D34-81E0-38A921F66DD2}" type="doc">
      <dgm:prSet loTypeId="urn:microsoft.com/office/officeart/2005/8/layout/hChevron3" loCatId="process" qsTypeId="urn:microsoft.com/office/officeart/2005/8/quickstyle/simple1" qsCatId="simple" csTypeId="urn:microsoft.com/office/officeart/2005/8/colors/accent1_2" csCatId="accent1" phldr="1"/>
      <dgm:spPr/>
    </dgm:pt>
    <dgm:pt modelId="{D104F719-8E43-4EF6-A796-2BDD18E10664}">
      <dgm:prSet phldrT="[Text]"/>
      <dgm:spPr/>
      <dgm:t>
        <a:bodyPr/>
        <a:lstStyle/>
        <a:p>
          <a:r>
            <a:rPr lang="en-US" dirty="0" smtClean="0"/>
            <a:t>2013</a:t>
          </a:r>
          <a:endParaRPr lang="en-US" dirty="0"/>
        </a:p>
      </dgm:t>
    </dgm:pt>
    <dgm:pt modelId="{D8DA5861-D5F6-4D90-906D-B145AD5EEA45}" type="parTrans" cxnId="{89E9B797-282E-4B6A-B0F7-90CFCB1D2BD8}">
      <dgm:prSet/>
      <dgm:spPr/>
      <dgm:t>
        <a:bodyPr/>
        <a:lstStyle/>
        <a:p>
          <a:endParaRPr lang="en-US"/>
        </a:p>
      </dgm:t>
    </dgm:pt>
    <dgm:pt modelId="{EDAC4539-ECC4-43B5-89CB-E1D0C8A3AB21}" type="sibTrans" cxnId="{89E9B797-282E-4B6A-B0F7-90CFCB1D2BD8}">
      <dgm:prSet/>
      <dgm:spPr/>
      <dgm:t>
        <a:bodyPr/>
        <a:lstStyle/>
        <a:p>
          <a:endParaRPr lang="en-US"/>
        </a:p>
      </dgm:t>
    </dgm:pt>
    <dgm:pt modelId="{A5EC9249-27E2-43B3-B30A-D9B51EDD358E}">
      <dgm:prSet phldrT="[Text]"/>
      <dgm:spPr/>
      <dgm:t>
        <a:bodyPr/>
        <a:lstStyle/>
        <a:p>
          <a:r>
            <a:rPr lang="en-US" dirty="0" smtClean="0"/>
            <a:t>2014</a:t>
          </a:r>
          <a:endParaRPr lang="en-US" dirty="0"/>
        </a:p>
      </dgm:t>
    </dgm:pt>
    <dgm:pt modelId="{F60A2687-D4DB-4A1F-98E4-2C99C15FDD4A}" type="parTrans" cxnId="{8DC00500-F495-4736-A4F0-F38172E5E9B4}">
      <dgm:prSet/>
      <dgm:spPr/>
      <dgm:t>
        <a:bodyPr/>
        <a:lstStyle/>
        <a:p>
          <a:endParaRPr lang="en-US"/>
        </a:p>
      </dgm:t>
    </dgm:pt>
    <dgm:pt modelId="{1D6B6E8E-85D0-4CD8-8EF4-958B3D61A399}" type="sibTrans" cxnId="{8DC00500-F495-4736-A4F0-F38172E5E9B4}">
      <dgm:prSet/>
      <dgm:spPr/>
      <dgm:t>
        <a:bodyPr/>
        <a:lstStyle/>
        <a:p>
          <a:endParaRPr lang="en-US"/>
        </a:p>
      </dgm:t>
    </dgm:pt>
    <dgm:pt modelId="{F185C680-1B97-4779-B6CB-5302C7085B61}">
      <dgm:prSet phldrT="[Text]"/>
      <dgm:spPr/>
      <dgm:t>
        <a:bodyPr/>
        <a:lstStyle/>
        <a:p>
          <a:r>
            <a:rPr lang="en-US" dirty="0" smtClean="0"/>
            <a:t>2015</a:t>
          </a:r>
          <a:endParaRPr lang="en-US" dirty="0"/>
        </a:p>
      </dgm:t>
    </dgm:pt>
    <dgm:pt modelId="{AB2F6A02-E775-4672-B5A6-4E881C18EFAA}" type="parTrans" cxnId="{84E803EA-8DC5-4344-BD8B-8EA21F8B08D2}">
      <dgm:prSet/>
      <dgm:spPr/>
      <dgm:t>
        <a:bodyPr/>
        <a:lstStyle/>
        <a:p>
          <a:endParaRPr lang="en-US"/>
        </a:p>
      </dgm:t>
    </dgm:pt>
    <dgm:pt modelId="{00EB9AA6-8DDA-4620-95E6-F82208BB3C6F}" type="sibTrans" cxnId="{84E803EA-8DC5-4344-BD8B-8EA21F8B08D2}">
      <dgm:prSet/>
      <dgm:spPr/>
      <dgm:t>
        <a:bodyPr/>
        <a:lstStyle/>
        <a:p>
          <a:endParaRPr lang="en-US"/>
        </a:p>
      </dgm:t>
    </dgm:pt>
    <dgm:pt modelId="{06530BDC-90DF-4F34-B825-EECED641923B}">
      <dgm:prSet/>
      <dgm:spPr/>
      <dgm:t>
        <a:bodyPr/>
        <a:lstStyle/>
        <a:p>
          <a:r>
            <a:rPr lang="en-US" dirty="0" smtClean="0"/>
            <a:t>2016</a:t>
          </a:r>
          <a:endParaRPr lang="en-US" dirty="0"/>
        </a:p>
      </dgm:t>
    </dgm:pt>
    <dgm:pt modelId="{6FBC56DF-4861-4FFC-A58C-5B18259DEA3D}" type="parTrans" cxnId="{8A4F5758-78FC-458A-AF58-9DA02CAB1B03}">
      <dgm:prSet/>
      <dgm:spPr/>
      <dgm:t>
        <a:bodyPr/>
        <a:lstStyle/>
        <a:p>
          <a:endParaRPr lang="en-US"/>
        </a:p>
      </dgm:t>
    </dgm:pt>
    <dgm:pt modelId="{4F7924CE-B93C-43E9-BDAE-EC4779436723}" type="sibTrans" cxnId="{8A4F5758-78FC-458A-AF58-9DA02CAB1B03}">
      <dgm:prSet/>
      <dgm:spPr/>
      <dgm:t>
        <a:bodyPr/>
        <a:lstStyle/>
        <a:p>
          <a:endParaRPr lang="en-US"/>
        </a:p>
      </dgm:t>
    </dgm:pt>
    <dgm:pt modelId="{2DF880C4-FF2E-4E74-A9BF-061AC8447E31}">
      <dgm:prSet/>
      <dgm:spPr/>
      <dgm:t>
        <a:bodyPr/>
        <a:lstStyle/>
        <a:p>
          <a:r>
            <a:rPr lang="en-US" dirty="0" smtClean="0"/>
            <a:t>2017</a:t>
          </a:r>
          <a:endParaRPr lang="en-US" dirty="0"/>
        </a:p>
      </dgm:t>
    </dgm:pt>
    <dgm:pt modelId="{F85D8122-0898-4985-81D1-9D681244DC2D}" type="parTrans" cxnId="{A9B93E60-690F-4AC2-A2E0-2A63690132DB}">
      <dgm:prSet/>
      <dgm:spPr/>
      <dgm:t>
        <a:bodyPr/>
        <a:lstStyle/>
        <a:p>
          <a:endParaRPr lang="en-US"/>
        </a:p>
      </dgm:t>
    </dgm:pt>
    <dgm:pt modelId="{375508E6-1512-4BE9-B5C2-770A30AF4720}" type="sibTrans" cxnId="{A9B93E60-690F-4AC2-A2E0-2A63690132DB}">
      <dgm:prSet/>
      <dgm:spPr/>
      <dgm:t>
        <a:bodyPr/>
        <a:lstStyle/>
        <a:p>
          <a:endParaRPr lang="en-US"/>
        </a:p>
      </dgm:t>
    </dgm:pt>
    <dgm:pt modelId="{15659158-844D-45BE-B9E2-9F97808286E6}" type="pres">
      <dgm:prSet presAssocID="{AFCF326F-4795-4D34-81E0-38A921F66DD2}" presName="Name0" presStyleCnt="0">
        <dgm:presLayoutVars>
          <dgm:dir/>
          <dgm:resizeHandles val="exact"/>
        </dgm:presLayoutVars>
      </dgm:prSet>
      <dgm:spPr/>
    </dgm:pt>
    <dgm:pt modelId="{218D5B0E-D399-4848-A9D3-FA006A90A74B}" type="pres">
      <dgm:prSet presAssocID="{D104F719-8E43-4EF6-A796-2BDD18E10664}" presName="parTxOnly" presStyleLbl="node1" presStyleIdx="0" presStyleCnt="5">
        <dgm:presLayoutVars>
          <dgm:bulletEnabled val="1"/>
        </dgm:presLayoutVars>
      </dgm:prSet>
      <dgm:spPr/>
      <dgm:t>
        <a:bodyPr/>
        <a:lstStyle/>
        <a:p>
          <a:endParaRPr lang="en-US"/>
        </a:p>
      </dgm:t>
    </dgm:pt>
    <dgm:pt modelId="{FAB56E78-084F-4347-83EB-4D1E3C6D9CBA}" type="pres">
      <dgm:prSet presAssocID="{EDAC4539-ECC4-43B5-89CB-E1D0C8A3AB21}" presName="parSpace" presStyleCnt="0"/>
      <dgm:spPr/>
    </dgm:pt>
    <dgm:pt modelId="{AF3D37FF-E7AF-4D37-99DD-99F9AD233341}" type="pres">
      <dgm:prSet presAssocID="{A5EC9249-27E2-43B3-B30A-D9B51EDD358E}" presName="parTxOnly" presStyleLbl="node1" presStyleIdx="1" presStyleCnt="5">
        <dgm:presLayoutVars>
          <dgm:bulletEnabled val="1"/>
        </dgm:presLayoutVars>
      </dgm:prSet>
      <dgm:spPr/>
      <dgm:t>
        <a:bodyPr/>
        <a:lstStyle/>
        <a:p>
          <a:endParaRPr lang="en-US"/>
        </a:p>
      </dgm:t>
    </dgm:pt>
    <dgm:pt modelId="{F6B50AD6-7BAA-4BBC-A022-ED5FC736F1C2}" type="pres">
      <dgm:prSet presAssocID="{1D6B6E8E-85D0-4CD8-8EF4-958B3D61A399}" presName="parSpace" presStyleCnt="0"/>
      <dgm:spPr/>
    </dgm:pt>
    <dgm:pt modelId="{43BB72D1-8AC3-417D-A238-5031497EDC6B}" type="pres">
      <dgm:prSet presAssocID="{F185C680-1B97-4779-B6CB-5302C7085B61}" presName="parTxOnly" presStyleLbl="node1" presStyleIdx="2" presStyleCnt="5">
        <dgm:presLayoutVars>
          <dgm:bulletEnabled val="1"/>
        </dgm:presLayoutVars>
      </dgm:prSet>
      <dgm:spPr/>
      <dgm:t>
        <a:bodyPr/>
        <a:lstStyle/>
        <a:p>
          <a:endParaRPr lang="en-US"/>
        </a:p>
      </dgm:t>
    </dgm:pt>
    <dgm:pt modelId="{6823850B-F6D5-49F5-87C9-2E251954104F}" type="pres">
      <dgm:prSet presAssocID="{00EB9AA6-8DDA-4620-95E6-F82208BB3C6F}" presName="parSpace" presStyleCnt="0"/>
      <dgm:spPr/>
    </dgm:pt>
    <dgm:pt modelId="{CAF7F7E3-A956-4B40-8D1D-1E8BB52487C4}" type="pres">
      <dgm:prSet presAssocID="{06530BDC-90DF-4F34-B825-EECED641923B}" presName="parTxOnly" presStyleLbl="node1" presStyleIdx="3" presStyleCnt="5">
        <dgm:presLayoutVars>
          <dgm:bulletEnabled val="1"/>
        </dgm:presLayoutVars>
      </dgm:prSet>
      <dgm:spPr/>
      <dgm:t>
        <a:bodyPr/>
        <a:lstStyle/>
        <a:p>
          <a:endParaRPr lang="en-US"/>
        </a:p>
      </dgm:t>
    </dgm:pt>
    <dgm:pt modelId="{F9823D2C-0060-435E-8BD3-D1D53694E9DF}" type="pres">
      <dgm:prSet presAssocID="{4F7924CE-B93C-43E9-BDAE-EC4779436723}" presName="parSpace" presStyleCnt="0"/>
      <dgm:spPr/>
    </dgm:pt>
    <dgm:pt modelId="{8F252C0B-F3BE-489F-8DBB-1A5FEF21F973}" type="pres">
      <dgm:prSet presAssocID="{2DF880C4-FF2E-4E74-A9BF-061AC8447E31}" presName="parTxOnly" presStyleLbl="node1" presStyleIdx="4" presStyleCnt="5">
        <dgm:presLayoutVars>
          <dgm:bulletEnabled val="1"/>
        </dgm:presLayoutVars>
      </dgm:prSet>
      <dgm:spPr/>
      <dgm:t>
        <a:bodyPr/>
        <a:lstStyle/>
        <a:p>
          <a:endParaRPr lang="en-US"/>
        </a:p>
      </dgm:t>
    </dgm:pt>
  </dgm:ptLst>
  <dgm:cxnLst>
    <dgm:cxn modelId="{89E9B797-282E-4B6A-B0F7-90CFCB1D2BD8}" srcId="{AFCF326F-4795-4D34-81E0-38A921F66DD2}" destId="{D104F719-8E43-4EF6-A796-2BDD18E10664}" srcOrd="0" destOrd="0" parTransId="{D8DA5861-D5F6-4D90-906D-B145AD5EEA45}" sibTransId="{EDAC4539-ECC4-43B5-89CB-E1D0C8A3AB21}"/>
    <dgm:cxn modelId="{CC9AF073-E61F-4224-889A-DCDA2CA8C51E}" type="presOf" srcId="{2DF880C4-FF2E-4E74-A9BF-061AC8447E31}" destId="{8F252C0B-F3BE-489F-8DBB-1A5FEF21F973}" srcOrd="0" destOrd="0" presId="urn:microsoft.com/office/officeart/2005/8/layout/hChevron3"/>
    <dgm:cxn modelId="{227672A1-B777-4F59-A91E-76FFA9000517}" type="presOf" srcId="{F185C680-1B97-4779-B6CB-5302C7085B61}" destId="{43BB72D1-8AC3-417D-A238-5031497EDC6B}" srcOrd="0" destOrd="0" presId="urn:microsoft.com/office/officeart/2005/8/layout/hChevron3"/>
    <dgm:cxn modelId="{1C744D24-D0D7-452D-85CB-92166ACFF72C}" type="presOf" srcId="{06530BDC-90DF-4F34-B825-EECED641923B}" destId="{CAF7F7E3-A956-4B40-8D1D-1E8BB52487C4}" srcOrd="0" destOrd="0" presId="urn:microsoft.com/office/officeart/2005/8/layout/hChevron3"/>
    <dgm:cxn modelId="{8A4F5758-78FC-458A-AF58-9DA02CAB1B03}" srcId="{AFCF326F-4795-4D34-81E0-38A921F66DD2}" destId="{06530BDC-90DF-4F34-B825-EECED641923B}" srcOrd="3" destOrd="0" parTransId="{6FBC56DF-4861-4FFC-A58C-5B18259DEA3D}" sibTransId="{4F7924CE-B93C-43E9-BDAE-EC4779436723}"/>
    <dgm:cxn modelId="{84E803EA-8DC5-4344-BD8B-8EA21F8B08D2}" srcId="{AFCF326F-4795-4D34-81E0-38A921F66DD2}" destId="{F185C680-1B97-4779-B6CB-5302C7085B61}" srcOrd="2" destOrd="0" parTransId="{AB2F6A02-E775-4672-B5A6-4E881C18EFAA}" sibTransId="{00EB9AA6-8DDA-4620-95E6-F82208BB3C6F}"/>
    <dgm:cxn modelId="{A9B93E60-690F-4AC2-A2E0-2A63690132DB}" srcId="{AFCF326F-4795-4D34-81E0-38A921F66DD2}" destId="{2DF880C4-FF2E-4E74-A9BF-061AC8447E31}" srcOrd="4" destOrd="0" parTransId="{F85D8122-0898-4985-81D1-9D681244DC2D}" sibTransId="{375508E6-1512-4BE9-B5C2-770A30AF4720}"/>
    <dgm:cxn modelId="{A6E9B78F-47A6-4976-8366-5A99A0C4314F}" type="presOf" srcId="{AFCF326F-4795-4D34-81E0-38A921F66DD2}" destId="{15659158-844D-45BE-B9E2-9F97808286E6}" srcOrd="0" destOrd="0" presId="urn:microsoft.com/office/officeart/2005/8/layout/hChevron3"/>
    <dgm:cxn modelId="{E64F96AE-250E-477F-A552-A16C3F3CCC2A}" type="presOf" srcId="{D104F719-8E43-4EF6-A796-2BDD18E10664}" destId="{218D5B0E-D399-4848-A9D3-FA006A90A74B}" srcOrd="0" destOrd="0" presId="urn:microsoft.com/office/officeart/2005/8/layout/hChevron3"/>
    <dgm:cxn modelId="{8DC00500-F495-4736-A4F0-F38172E5E9B4}" srcId="{AFCF326F-4795-4D34-81E0-38A921F66DD2}" destId="{A5EC9249-27E2-43B3-B30A-D9B51EDD358E}" srcOrd="1" destOrd="0" parTransId="{F60A2687-D4DB-4A1F-98E4-2C99C15FDD4A}" sibTransId="{1D6B6E8E-85D0-4CD8-8EF4-958B3D61A399}"/>
    <dgm:cxn modelId="{849B654E-E76C-4ED2-8033-9613BE24D80A}" type="presOf" srcId="{A5EC9249-27E2-43B3-B30A-D9B51EDD358E}" destId="{AF3D37FF-E7AF-4D37-99DD-99F9AD233341}" srcOrd="0" destOrd="0" presId="urn:microsoft.com/office/officeart/2005/8/layout/hChevron3"/>
    <dgm:cxn modelId="{F83EC460-2FCE-457C-AFBC-376F63EAD9A0}" type="presParOf" srcId="{15659158-844D-45BE-B9E2-9F97808286E6}" destId="{218D5B0E-D399-4848-A9D3-FA006A90A74B}" srcOrd="0" destOrd="0" presId="urn:microsoft.com/office/officeart/2005/8/layout/hChevron3"/>
    <dgm:cxn modelId="{D18AF19E-2F56-44A1-8A23-A3E5E9C15A85}" type="presParOf" srcId="{15659158-844D-45BE-B9E2-9F97808286E6}" destId="{FAB56E78-084F-4347-83EB-4D1E3C6D9CBA}" srcOrd="1" destOrd="0" presId="urn:microsoft.com/office/officeart/2005/8/layout/hChevron3"/>
    <dgm:cxn modelId="{656C8431-30E9-4451-A3E6-7ADEB04A8043}" type="presParOf" srcId="{15659158-844D-45BE-B9E2-9F97808286E6}" destId="{AF3D37FF-E7AF-4D37-99DD-99F9AD233341}" srcOrd="2" destOrd="0" presId="urn:microsoft.com/office/officeart/2005/8/layout/hChevron3"/>
    <dgm:cxn modelId="{652D198B-FC34-43D8-955B-B08FFDD28C29}" type="presParOf" srcId="{15659158-844D-45BE-B9E2-9F97808286E6}" destId="{F6B50AD6-7BAA-4BBC-A022-ED5FC736F1C2}" srcOrd="3" destOrd="0" presId="urn:microsoft.com/office/officeart/2005/8/layout/hChevron3"/>
    <dgm:cxn modelId="{7B3D99CD-7533-41EB-AB6F-9A075B293E3E}" type="presParOf" srcId="{15659158-844D-45BE-B9E2-9F97808286E6}" destId="{43BB72D1-8AC3-417D-A238-5031497EDC6B}" srcOrd="4" destOrd="0" presId="urn:microsoft.com/office/officeart/2005/8/layout/hChevron3"/>
    <dgm:cxn modelId="{A0859A40-C9BF-4C88-933F-870AA49729D8}" type="presParOf" srcId="{15659158-844D-45BE-B9E2-9F97808286E6}" destId="{6823850B-F6D5-49F5-87C9-2E251954104F}" srcOrd="5" destOrd="0" presId="urn:microsoft.com/office/officeart/2005/8/layout/hChevron3"/>
    <dgm:cxn modelId="{8B8914A1-19F4-40D0-A43B-3BC9EA1D9C8F}" type="presParOf" srcId="{15659158-844D-45BE-B9E2-9F97808286E6}" destId="{CAF7F7E3-A956-4B40-8D1D-1E8BB52487C4}" srcOrd="6" destOrd="0" presId="urn:microsoft.com/office/officeart/2005/8/layout/hChevron3"/>
    <dgm:cxn modelId="{CF5E40EE-D257-4C59-98D2-8484F28FC4D2}" type="presParOf" srcId="{15659158-844D-45BE-B9E2-9F97808286E6}" destId="{F9823D2C-0060-435E-8BD3-D1D53694E9DF}" srcOrd="7" destOrd="0" presId="urn:microsoft.com/office/officeart/2005/8/layout/hChevron3"/>
    <dgm:cxn modelId="{CF05D195-DA0A-409A-A883-844B55159039}" type="presParOf" srcId="{15659158-844D-45BE-B9E2-9F97808286E6}" destId="{8F252C0B-F3BE-489F-8DBB-1A5FEF21F973}" srcOrd="8"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8D5B0E-D399-4848-A9D3-FA006A90A74B}">
      <dsp:nvSpPr>
        <dsp:cNvPr id="0" name=""/>
        <dsp:cNvSpPr/>
      </dsp:nvSpPr>
      <dsp:spPr>
        <a:xfrm>
          <a:off x="992" y="2322380"/>
          <a:ext cx="1934765" cy="773906"/>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7358" tIns="98679" rIns="49340" bIns="98679" numCol="1" spcCol="1270" anchor="ctr" anchorCtr="0">
          <a:noAutofit/>
        </a:bodyPr>
        <a:lstStyle/>
        <a:p>
          <a:pPr lvl="0" algn="ctr" defTabSz="1644650">
            <a:lnSpc>
              <a:spcPct val="90000"/>
            </a:lnSpc>
            <a:spcBef>
              <a:spcPct val="0"/>
            </a:spcBef>
            <a:spcAft>
              <a:spcPct val="35000"/>
            </a:spcAft>
          </a:pPr>
          <a:r>
            <a:rPr lang="en-US" sz="3700" kern="1200" dirty="0" smtClean="0"/>
            <a:t>2013</a:t>
          </a:r>
          <a:endParaRPr lang="en-US" sz="3700" kern="1200" dirty="0"/>
        </a:p>
      </dsp:txBody>
      <dsp:txXfrm>
        <a:off x="992" y="2322380"/>
        <a:ext cx="1741289" cy="773906"/>
      </dsp:txXfrm>
    </dsp:sp>
    <dsp:sp modelId="{AF3D37FF-E7AF-4D37-99DD-99F9AD233341}">
      <dsp:nvSpPr>
        <dsp:cNvPr id="0" name=""/>
        <dsp:cNvSpPr/>
      </dsp:nvSpPr>
      <dsp:spPr>
        <a:xfrm>
          <a:off x="1548804" y="2322380"/>
          <a:ext cx="1934765" cy="773906"/>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019" tIns="98679" rIns="49340" bIns="98679" numCol="1" spcCol="1270" anchor="ctr" anchorCtr="0">
          <a:noAutofit/>
        </a:bodyPr>
        <a:lstStyle/>
        <a:p>
          <a:pPr lvl="0" algn="ctr" defTabSz="1644650">
            <a:lnSpc>
              <a:spcPct val="90000"/>
            </a:lnSpc>
            <a:spcBef>
              <a:spcPct val="0"/>
            </a:spcBef>
            <a:spcAft>
              <a:spcPct val="35000"/>
            </a:spcAft>
          </a:pPr>
          <a:r>
            <a:rPr lang="en-US" sz="3700" kern="1200" dirty="0" smtClean="0"/>
            <a:t>2014</a:t>
          </a:r>
          <a:endParaRPr lang="en-US" sz="3700" kern="1200" dirty="0"/>
        </a:p>
      </dsp:txBody>
      <dsp:txXfrm>
        <a:off x="1935757" y="2322380"/>
        <a:ext cx="1160859" cy="773906"/>
      </dsp:txXfrm>
    </dsp:sp>
    <dsp:sp modelId="{43BB72D1-8AC3-417D-A238-5031497EDC6B}">
      <dsp:nvSpPr>
        <dsp:cNvPr id="0" name=""/>
        <dsp:cNvSpPr/>
      </dsp:nvSpPr>
      <dsp:spPr>
        <a:xfrm>
          <a:off x="3096617" y="2322380"/>
          <a:ext cx="1934765" cy="773906"/>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019" tIns="98679" rIns="49340" bIns="98679" numCol="1" spcCol="1270" anchor="ctr" anchorCtr="0">
          <a:noAutofit/>
        </a:bodyPr>
        <a:lstStyle/>
        <a:p>
          <a:pPr lvl="0" algn="ctr" defTabSz="1644650">
            <a:lnSpc>
              <a:spcPct val="90000"/>
            </a:lnSpc>
            <a:spcBef>
              <a:spcPct val="0"/>
            </a:spcBef>
            <a:spcAft>
              <a:spcPct val="35000"/>
            </a:spcAft>
          </a:pPr>
          <a:r>
            <a:rPr lang="en-US" sz="3700" kern="1200" dirty="0" smtClean="0"/>
            <a:t>2015</a:t>
          </a:r>
          <a:endParaRPr lang="en-US" sz="3700" kern="1200" dirty="0"/>
        </a:p>
      </dsp:txBody>
      <dsp:txXfrm>
        <a:off x="3483570" y="2322380"/>
        <a:ext cx="1160859" cy="773906"/>
      </dsp:txXfrm>
    </dsp:sp>
    <dsp:sp modelId="{CAF7F7E3-A956-4B40-8D1D-1E8BB52487C4}">
      <dsp:nvSpPr>
        <dsp:cNvPr id="0" name=""/>
        <dsp:cNvSpPr/>
      </dsp:nvSpPr>
      <dsp:spPr>
        <a:xfrm>
          <a:off x="4644429" y="2322380"/>
          <a:ext cx="1934765" cy="773906"/>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019" tIns="98679" rIns="49340" bIns="98679" numCol="1" spcCol="1270" anchor="ctr" anchorCtr="0">
          <a:noAutofit/>
        </a:bodyPr>
        <a:lstStyle/>
        <a:p>
          <a:pPr lvl="0" algn="ctr" defTabSz="1644650">
            <a:lnSpc>
              <a:spcPct val="90000"/>
            </a:lnSpc>
            <a:spcBef>
              <a:spcPct val="0"/>
            </a:spcBef>
            <a:spcAft>
              <a:spcPct val="35000"/>
            </a:spcAft>
          </a:pPr>
          <a:r>
            <a:rPr lang="en-US" sz="3700" kern="1200" dirty="0" smtClean="0"/>
            <a:t>2016</a:t>
          </a:r>
          <a:endParaRPr lang="en-US" sz="3700" kern="1200" dirty="0"/>
        </a:p>
      </dsp:txBody>
      <dsp:txXfrm>
        <a:off x="5031382" y="2322380"/>
        <a:ext cx="1160859" cy="773906"/>
      </dsp:txXfrm>
    </dsp:sp>
    <dsp:sp modelId="{8F252C0B-F3BE-489F-8DBB-1A5FEF21F973}">
      <dsp:nvSpPr>
        <dsp:cNvPr id="0" name=""/>
        <dsp:cNvSpPr/>
      </dsp:nvSpPr>
      <dsp:spPr>
        <a:xfrm>
          <a:off x="6192242" y="2322380"/>
          <a:ext cx="1934765" cy="773906"/>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019" tIns="98679" rIns="49340" bIns="98679" numCol="1" spcCol="1270" anchor="ctr" anchorCtr="0">
          <a:noAutofit/>
        </a:bodyPr>
        <a:lstStyle/>
        <a:p>
          <a:pPr lvl="0" algn="ctr" defTabSz="1644650">
            <a:lnSpc>
              <a:spcPct val="90000"/>
            </a:lnSpc>
            <a:spcBef>
              <a:spcPct val="0"/>
            </a:spcBef>
            <a:spcAft>
              <a:spcPct val="35000"/>
            </a:spcAft>
          </a:pPr>
          <a:r>
            <a:rPr lang="en-US" sz="3700" kern="1200" dirty="0" smtClean="0"/>
            <a:t>2017</a:t>
          </a:r>
          <a:endParaRPr lang="en-US" sz="3700" kern="1200" dirty="0"/>
        </a:p>
      </dsp:txBody>
      <dsp:txXfrm>
        <a:off x="6579195" y="2322380"/>
        <a:ext cx="1160859" cy="773906"/>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A77671B-A340-4810-AF26-A56A54522B8E}" type="datetimeFigureOut">
              <a:rPr lang="en-US" smtClean="0"/>
              <a:t>11/13/2014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5729A26-64D3-4A69-BA96-08166E0A6F60}" type="slidenum">
              <a:rPr lang="en-US" smtClean="0"/>
              <a:t>‹#›</a:t>
            </a:fld>
            <a:endParaRPr lang="en-US"/>
          </a:p>
        </p:txBody>
      </p:sp>
    </p:spTree>
    <p:extLst>
      <p:ext uri="{BB962C8B-B14F-4D97-AF65-F5344CB8AC3E}">
        <p14:creationId xmlns:p14="http://schemas.microsoft.com/office/powerpoint/2010/main" val="4024858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E3AA2B-CC94-4E00-91BF-BD1D7F81B991}" type="datetimeFigureOut">
              <a:rPr lang="en-US" smtClean="0"/>
              <a:t>11/13/2014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0B26BC-9E6B-4B26-BEB3-15C60DF3895D}" type="slidenum">
              <a:rPr lang="en-US" smtClean="0"/>
              <a:t>‹#›</a:t>
            </a:fld>
            <a:endParaRPr lang="en-US"/>
          </a:p>
        </p:txBody>
      </p:sp>
    </p:spTree>
    <p:extLst>
      <p:ext uri="{BB962C8B-B14F-4D97-AF65-F5344CB8AC3E}">
        <p14:creationId xmlns:p14="http://schemas.microsoft.com/office/powerpoint/2010/main" val="346872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0B26BC-9E6B-4B26-BEB3-15C60DF3895D}" type="slidenum">
              <a:rPr lang="en-US" smtClean="0"/>
              <a:t>1</a:t>
            </a:fld>
            <a:endParaRPr lang="en-US"/>
          </a:p>
        </p:txBody>
      </p:sp>
    </p:spTree>
    <p:extLst>
      <p:ext uri="{BB962C8B-B14F-4D97-AF65-F5344CB8AC3E}">
        <p14:creationId xmlns:p14="http://schemas.microsoft.com/office/powerpoint/2010/main" val="3113207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703" indent="-284206" eaLnBrk="0" hangingPunct="0">
              <a:spcBef>
                <a:spcPct val="30000"/>
              </a:spcBef>
              <a:defRPr sz="1200">
                <a:solidFill>
                  <a:schemeClr val="tx1"/>
                </a:solidFill>
                <a:latin typeface="Calibri" pitchFamily="34" charset="0"/>
              </a:defRPr>
            </a:lvl2pPr>
            <a:lvl3pPr marL="1141533" indent="-227679" eaLnBrk="0" hangingPunct="0">
              <a:spcBef>
                <a:spcPct val="30000"/>
              </a:spcBef>
              <a:defRPr sz="1200">
                <a:solidFill>
                  <a:schemeClr val="tx1"/>
                </a:solidFill>
                <a:latin typeface="Calibri" pitchFamily="34" charset="0"/>
              </a:defRPr>
            </a:lvl3pPr>
            <a:lvl4pPr marL="1600030" indent="-227679" eaLnBrk="0" hangingPunct="0">
              <a:spcBef>
                <a:spcPct val="30000"/>
              </a:spcBef>
              <a:defRPr sz="1200">
                <a:solidFill>
                  <a:schemeClr val="tx1"/>
                </a:solidFill>
                <a:latin typeface="Calibri" pitchFamily="34" charset="0"/>
              </a:defRPr>
            </a:lvl4pPr>
            <a:lvl5pPr marL="2056957" indent="-227679" eaLnBrk="0" hangingPunct="0">
              <a:spcBef>
                <a:spcPct val="30000"/>
              </a:spcBef>
              <a:defRPr sz="1200">
                <a:solidFill>
                  <a:schemeClr val="tx1"/>
                </a:solidFill>
                <a:latin typeface="Calibri" pitchFamily="34" charset="0"/>
              </a:defRPr>
            </a:lvl5pPr>
            <a:lvl6pPr marL="2509174" indent="-227679" eaLnBrk="0" fontAlgn="base" hangingPunct="0">
              <a:spcBef>
                <a:spcPct val="30000"/>
              </a:spcBef>
              <a:spcAft>
                <a:spcPct val="0"/>
              </a:spcAft>
              <a:defRPr sz="1200">
                <a:solidFill>
                  <a:schemeClr val="tx1"/>
                </a:solidFill>
                <a:latin typeface="Calibri" pitchFamily="34" charset="0"/>
              </a:defRPr>
            </a:lvl6pPr>
            <a:lvl7pPr marL="2961390" indent="-227679" eaLnBrk="0" fontAlgn="base" hangingPunct="0">
              <a:spcBef>
                <a:spcPct val="30000"/>
              </a:spcBef>
              <a:spcAft>
                <a:spcPct val="0"/>
              </a:spcAft>
              <a:defRPr sz="1200">
                <a:solidFill>
                  <a:schemeClr val="tx1"/>
                </a:solidFill>
                <a:latin typeface="Calibri" pitchFamily="34" charset="0"/>
              </a:defRPr>
            </a:lvl7pPr>
            <a:lvl8pPr marL="3413607" indent="-227679" eaLnBrk="0" fontAlgn="base" hangingPunct="0">
              <a:spcBef>
                <a:spcPct val="30000"/>
              </a:spcBef>
              <a:spcAft>
                <a:spcPct val="0"/>
              </a:spcAft>
              <a:defRPr sz="1200">
                <a:solidFill>
                  <a:schemeClr val="tx1"/>
                </a:solidFill>
                <a:latin typeface="Calibri" pitchFamily="34" charset="0"/>
              </a:defRPr>
            </a:lvl8pPr>
            <a:lvl9pPr marL="3865823" indent="-227679"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11E5005-5090-4FCF-B9DA-2568037433C4}" type="slidenum">
              <a:rPr lang="en-US" altLang="en-US" smtClean="0"/>
              <a:pPr eaLnBrk="1" hangingPunct="1">
                <a:spcBef>
                  <a:spcPct val="0"/>
                </a:spcBef>
              </a:pPr>
              <a:t>2</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ELPA21 is a consortium of 11 states working in partnership with national EL and test development experts to develop an assessment system designed to measure the performance of English language learners (ELLs) as they progress through their K-12 education and achieve college and career readiness. </a:t>
            </a:r>
          </a:p>
          <a:p>
            <a:r>
              <a:rPr lang="en-US" altLang="en-US" dirty="0" smtClean="0"/>
              <a:t>The ELPA21 assessment will measure student proficiency in the new English Language Proficiency (ELP) Standards that correspond to academic content standards in English language arts, mathematics, and science, and will report on the four language domains (reading, writing, speaking, and listening). </a:t>
            </a:r>
          </a:p>
          <a:p>
            <a:endParaRPr lang="en-US" altLang="en-US" dirty="0"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703" indent="-284206" eaLnBrk="0" hangingPunct="0">
              <a:spcBef>
                <a:spcPct val="30000"/>
              </a:spcBef>
              <a:defRPr sz="1200">
                <a:solidFill>
                  <a:schemeClr val="tx1"/>
                </a:solidFill>
                <a:latin typeface="Calibri" pitchFamily="34" charset="0"/>
              </a:defRPr>
            </a:lvl2pPr>
            <a:lvl3pPr marL="1141533" indent="-227679" eaLnBrk="0" hangingPunct="0">
              <a:spcBef>
                <a:spcPct val="30000"/>
              </a:spcBef>
              <a:defRPr sz="1200">
                <a:solidFill>
                  <a:schemeClr val="tx1"/>
                </a:solidFill>
                <a:latin typeface="Calibri" pitchFamily="34" charset="0"/>
              </a:defRPr>
            </a:lvl3pPr>
            <a:lvl4pPr marL="1600030" indent="-227679" eaLnBrk="0" hangingPunct="0">
              <a:spcBef>
                <a:spcPct val="30000"/>
              </a:spcBef>
              <a:defRPr sz="1200">
                <a:solidFill>
                  <a:schemeClr val="tx1"/>
                </a:solidFill>
                <a:latin typeface="Calibri" pitchFamily="34" charset="0"/>
              </a:defRPr>
            </a:lvl4pPr>
            <a:lvl5pPr marL="2056957" indent="-227679" eaLnBrk="0" hangingPunct="0">
              <a:spcBef>
                <a:spcPct val="30000"/>
              </a:spcBef>
              <a:defRPr sz="1200">
                <a:solidFill>
                  <a:schemeClr val="tx1"/>
                </a:solidFill>
                <a:latin typeface="Calibri" pitchFamily="34" charset="0"/>
              </a:defRPr>
            </a:lvl5pPr>
            <a:lvl6pPr marL="2509174" indent="-227679" eaLnBrk="0" fontAlgn="base" hangingPunct="0">
              <a:spcBef>
                <a:spcPct val="30000"/>
              </a:spcBef>
              <a:spcAft>
                <a:spcPct val="0"/>
              </a:spcAft>
              <a:defRPr sz="1200">
                <a:solidFill>
                  <a:schemeClr val="tx1"/>
                </a:solidFill>
                <a:latin typeface="Calibri" pitchFamily="34" charset="0"/>
              </a:defRPr>
            </a:lvl6pPr>
            <a:lvl7pPr marL="2961390" indent="-227679" eaLnBrk="0" fontAlgn="base" hangingPunct="0">
              <a:spcBef>
                <a:spcPct val="30000"/>
              </a:spcBef>
              <a:spcAft>
                <a:spcPct val="0"/>
              </a:spcAft>
              <a:defRPr sz="1200">
                <a:solidFill>
                  <a:schemeClr val="tx1"/>
                </a:solidFill>
                <a:latin typeface="Calibri" pitchFamily="34" charset="0"/>
              </a:defRPr>
            </a:lvl7pPr>
            <a:lvl8pPr marL="3413607" indent="-227679" eaLnBrk="0" fontAlgn="base" hangingPunct="0">
              <a:spcBef>
                <a:spcPct val="30000"/>
              </a:spcBef>
              <a:spcAft>
                <a:spcPct val="0"/>
              </a:spcAft>
              <a:defRPr sz="1200">
                <a:solidFill>
                  <a:schemeClr val="tx1"/>
                </a:solidFill>
                <a:latin typeface="Calibri" pitchFamily="34" charset="0"/>
              </a:defRPr>
            </a:lvl8pPr>
            <a:lvl9pPr marL="3865823" indent="-227679"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C3E2D231-8A70-459E-9772-6C0FA6E92E06}" type="slidenum">
              <a:rPr lang="en-US" altLang="en-US" smtClean="0"/>
              <a:pPr eaLnBrk="1" hangingPunct="1">
                <a:spcBef>
                  <a:spcPct val="0"/>
                </a:spcBef>
              </a:pPr>
              <a:t>3</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04433" fontAlgn="base">
              <a:spcBef>
                <a:spcPct val="0"/>
              </a:spcBef>
              <a:spcAft>
                <a:spcPct val="0"/>
              </a:spcAft>
              <a:defRPr/>
            </a:pPr>
            <a:r>
              <a:rPr lang="en-US" altLang="en-US" dirty="0" smtClean="0"/>
              <a:t>Over the past three years Oregon has been a very active governing state in the Smarter Balanced consortium.  We have learned a tremendous amount about being in a well functioning consortium.  Our transition to the content area assessments will occur abruptly.</a:t>
            </a:r>
          </a:p>
          <a:p>
            <a:pPr defTabSz="904433" fontAlgn="base">
              <a:spcBef>
                <a:spcPct val="0"/>
              </a:spcBef>
              <a:spcAft>
                <a:spcPct val="0"/>
              </a:spcAft>
              <a:defRPr/>
            </a:pPr>
            <a:endParaRPr lang="en-US" altLang="en-US" dirty="0" smtClean="0"/>
          </a:p>
          <a:p>
            <a:pPr eaLnBrk="1" hangingPunct="1">
              <a:buClr>
                <a:srgbClr val="851D01"/>
              </a:buClr>
              <a:buSzPct val="140000"/>
            </a:pPr>
            <a:r>
              <a:rPr lang="en-US" altLang="en-US" dirty="0"/>
              <a:t>Cognitive labs for item types and pilot test delivery features (Fall 2014)</a:t>
            </a:r>
          </a:p>
          <a:p>
            <a:pPr eaLnBrk="1" hangingPunct="1">
              <a:buClr>
                <a:srgbClr val="851D01"/>
              </a:buClr>
              <a:buSzPct val="140000"/>
            </a:pPr>
            <a:r>
              <a:rPr lang="en-US" altLang="en-US" dirty="0"/>
              <a:t>Field Test (Window: Feb. – March 2015)</a:t>
            </a:r>
          </a:p>
          <a:p>
            <a:pPr eaLnBrk="1" hangingPunct="1">
              <a:buClr>
                <a:srgbClr val="851D01"/>
              </a:buClr>
              <a:buSzPct val="140000"/>
            </a:pPr>
            <a:r>
              <a:rPr lang="en-US" altLang="en-US" dirty="0"/>
              <a:t>Operational Summative Assessment (Window: Jan. -March 2016 )</a:t>
            </a:r>
          </a:p>
          <a:p>
            <a:pPr eaLnBrk="1" hangingPunct="1">
              <a:buClr>
                <a:srgbClr val="851D01"/>
              </a:buClr>
              <a:buSzPct val="140000"/>
            </a:pPr>
            <a:r>
              <a:rPr lang="en-US" altLang="en-US" dirty="0"/>
              <a:t>Operational Screener Assessment (Window: August 2016 – June 2017)</a:t>
            </a:r>
          </a:p>
          <a:p>
            <a:pPr defTabSz="904433" fontAlgn="base">
              <a:spcBef>
                <a:spcPct val="0"/>
              </a:spcBef>
              <a:spcAft>
                <a:spcPct val="0"/>
              </a:spcAft>
              <a:defRPr/>
            </a:pPr>
            <a:endParaRPr lang="en-US" altLang="en-US" dirty="0" smtClean="0"/>
          </a:p>
          <a:p>
            <a:pPr>
              <a:spcBef>
                <a:spcPct val="0"/>
              </a:spcBef>
            </a:pPr>
            <a:endParaRPr lang="en-US" altLang="en-US" dirty="0"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ill Sans MT" pitchFamily="34" charset="0"/>
              </a:defRPr>
            </a:lvl1pPr>
            <a:lvl2pPr marL="734852" indent="-282635">
              <a:defRPr>
                <a:solidFill>
                  <a:schemeClr val="tx1"/>
                </a:solidFill>
                <a:latin typeface="Gill Sans MT" pitchFamily="34" charset="0"/>
              </a:defRPr>
            </a:lvl2pPr>
            <a:lvl3pPr marL="1130541" indent="-226108">
              <a:defRPr>
                <a:solidFill>
                  <a:schemeClr val="tx1"/>
                </a:solidFill>
                <a:latin typeface="Gill Sans MT" pitchFamily="34" charset="0"/>
              </a:defRPr>
            </a:lvl3pPr>
            <a:lvl4pPr marL="1582758" indent="-226108">
              <a:defRPr>
                <a:solidFill>
                  <a:schemeClr val="tx1"/>
                </a:solidFill>
                <a:latin typeface="Gill Sans MT" pitchFamily="34" charset="0"/>
              </a:defRPr>
            </a:lvl4pPr>
            <a:lvl5pPr marL="2034974" indent="-226108">
              <a:defRPr>
                <a:solidFill>
                  <a:schemeClr val="tx1"/>
                </a:solidFill>
                <a:latin typeface="Gill Sans MT" pitchFamily="34" charset="0"/>
              </a:defRPr>
            </a:lvl5pPr>
            <a:lvl6pPr marL="2487191" indent="-226108" defTabSz="452217" fontAlgn="base">
              <a:spcBef>
                <a:spcPct val="0"/>
              </a:spcBef>
              <a:spcAft>
                <a:spcPct val="0"/>
              </a:spcAft>
              <a:defRPr>
                <a:solidFill>
                  <a:schemeClr val="tx1"/>
                </a:solidFill>
                <a:latin typeface="Gill Sans MT" pitchFamily="34" charset="0"/>
              </a:defRPr>
            </a:lvl6pPr>
            <a:lvl7pPr marL="2939407" indent="-226108" defTabSz="452217" fontAlgn="base">
              <a:spcBef>
                <a:spcPct val="0"/>
              </a:spcBef>
              <a:spcAft>
                <a:spcPct val="0"/>
              </a:spcAft>
              <a:defRPr>
                <a:solidFill>
                  <a:schemeClr val="tx1"/>
                </a:solidFill>
                <a:latin typeface="Gill Sans MT" pitchFamily="34" charset="0"/>
              </a:defRPr>
            </a:lvl7pPr>
            <a:lvl8pPr marL="3391624" indent="-226108" defTabSz="452217" fontAlgn="base">
              <a:spcBef>
                <a:spcPct val="0"/>
              </a:spcBef>
              <a:spcAft>
                <a:spcPct val="0"/>
              </a:spcAft>
              <a:defRPr>
                <a:solidFill>
                  <a:schemeClr val="tx1"/>
                </a:solidFill>
                <a:latin typeface="Gill Sans MT" pitchFamily="34" charset="0"/>
              </a:defRPr>
            </a:lvl8pPr>
            <a:lvl9pPr marL="3843840" indent="-226108" defTabSz="452217" fontAlgn="base">
              <a:spcBef>
                <a:spcPct val="0"/>
              </a:spcBef>
              <a:spcAft>
                <a:spcPct val="0"/>
              </a:spcAft>
              <a:defRPr>
                <a:solidFill>
                  <a:schemeClr val="tx1"/>
                </a:solidFill>
                <a:latin typeface="Gill Sans MT" pitchFamily="34" charset="0"/>
              </a:defRPr>
            </a:lvl9pPr>
          </a:lstStyle>
          <a:p>
            <a:pPr fontAlgn="base">
              <a:spcBef>
                <a:spcPct val="0"/>
              </a:spcBef>
              <a:spcAft>
                <a:spcPct val="0"/>
              </a:spcAft>
            </a:pPr>
            <a:fld id="{5CD424E9-9AD9-4B12-B780-161B7FB4FF83}" type="slidenum">
              <a:rPr lang="en-US" altLang="en-US">
                <a:latin typeface="Calibri" pitchFamily="34" charset="0"/>
              </a:rPr>
              <a:pPr fontAlgn="base">
                <a:spcBef>
                  <a:spcPct val="0"/>
                </a:spcBef>
                <a:spcAft>
                  <a:spcPct val="0"/>
                </a:spcAft>
              </a:pPr>
              <a:t>4</a:t>
            </a:fld>
            <a:endParaRPr lang="en-US" altLang="en-US">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smtClean="0"/>
              <a:t>Question in Survey:</a:t>
            </a:r>
          </a:p>
          <a:p>
            <a:endParaRPr lang="en-US" dirty="0" smtClean="0"/>
          </a:p>
          <a:p>
            <a:r>
              <a:rPr lang="en-US" dirty="0"/>
              <a:t>Q : In addition to the ELLs, we are interested in having English-only students participate in the field test.</a:t>
            </a:r>
            <a:r>
              <a:rPr lang="en-US" dirty="0" smtClean="0"/>
              <a:t> </a:t>
            </a:r>
            <a:r>
              <a:rPr lang="en-US" dirty="0"/>
              <a:t>Would you provide a sample of students (approximately 10% of your total sample) whose home language survey result in not </a:t>
            </a:r>
            <a:r>
              <a:rPr lang="en-US" dirty="0" smtClean="0"/>
              <a:t> </a:t>
            </a:r>
            <a:r>
              <a:rPr lang="en-US" dirty="0"/>
              <a:t>potential ELL, or student whose only language is English? </a:t>
            </a:r>
            <a:endParaRPr lang="en-US" dirty="0" smtClean="0"/>
          </a:p>
          <a:p>
            <a:endParaRPr lang="en-US" dirty="0"/>
          </a:p>
        </p:txBody>
      </p:sp>
      <p:sp>
        <p:nvSpPr>
          <p:cNvPr id="4" name="Slide Number Placeholder 3"/>
          <p:cNvSpPr>
            <a:spLocks noGrp="1"/>
          </p:cNvSpPr>
          <p:nvPr>
            <p:ph type="sldNum" sz="quarter" idx="10"/>
          </p:nvPr>
        </p:nvSpPr>
        <p:spPr/>
        <p:txBody>
          <a:bodyPr/>
          <a:lstStyle/>
          <a:p>
            <a:fld id="{CE8A9E34-34D0-467E-B80A-CDB029114FDC}" type="slidenum">
              <a:rPr lang="en-US" smtClean="0"/>
              <a:t>9</a:t>
            </a:fld>
            <a:endParaRPr lang="en-US" dirty="0"/>
          </a:p>
        </p:txBody>
      </p:sp>
    </p:spTree>
    <p:extLst>
      <p:ext uri="{BB962C8B-B14F-4D97-AF65-F5344CB8AC3E}">
        <p14:creationId xmlns:p14="http://schemas.microsoft.com/office/powerpoint/2010/main" val="4414435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0B26BC-9E6B-4B26-BEB3-15C60DF3895D}" type="slidenum">
              <a:rPr lang="en-US" smtClean="0"/>
              <a:t>12</a:t>
            </a:fld>
            <a:endParaRPr lang="en-US"/>
          </a:p>
        </p:txBody>
      </p:sp>
    </p:spTree>
    <p:extLst>
      <p:ext uri="{BB962C8B-B14F-4D97-AF65-F5344CB8AC3E}">
        <p14:creationId xmlns:p14="http://schemas.microsoft.com/office/powerpoint/2010/main" val="30710810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74002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75645B"/>
          </a:solidFill>
          <a:ln>
            <a:solidFill>
              <a:srgbClr val="75645B"/>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685800"/>
            <a:ext cx="10058400" cy="3639312"/>
          </a:xfrm>
        </p:spPr>
        <p:txBody>
          <a:bodyPr anchor="b">
            <a:normAutofit/>
          </a:bodyPr>
          <a:lstStyle>
            <a:lvl1pPr algn="l">
              <a:lnSpc>
                <a:spcPct val="85000"/>
              </a:lnSpc>
              <a:defRPr sz="5400" b="0" spc="0" baseline="0">
                <a:solidFill>
                  <a:schemeClr val="tx1">
                    <a:lumMod val="85000"/>
                    <a:lumOff val="15000"/>
                  </a:schemeClr>
                </a:solidFill>
                <a:latin typeface="Gill Sans MT" panose="020B0502020104020203"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800" cap="none" spc="200" baseline="0">
                <a:solidFill>
                  <a:schemeClr val="tx2"/>
                </a:solidFill>
                <a:latin typeface="Gill Sans MT" panose="020B0502020104020203"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smtClean="0"/>
              <a:t>Click to edit Master subtitle style</a:t>
            </a:r>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userDrawn="1"/>
        </p:nvSpPr>
        <p:spPr>
          <a:xfrm>
            <a:off x="15" y="6334316"/>
            <a:ext cx="12191985" cy="66484"/>
          </a:xfrm>
          <a:prstGeom prst="rect">
            <a:avLst/>
          </a:prstGeom>
          <a:solidFill>
            <a:srgbClr val="75645B"/>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38997" y="704842"/>
            <a:ext cx="3909059" cy="1737360"/>
          </a:xfrm>
          <a:prstGeom prst="rect">
            <a:avLst/>
          </a:prstGeom>
        </p:spPr>
      </p:pic>
    </p:spTree>
    <p:extLst>
      <p:ext uri="{BB962C8B-B14F-4D97-AF65-F5344CB8AC3E}">
        <p14:creationId xmlns:p14="http://schemas.microsoft.com/office/powerpoint/2010/main" val="237796958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2074334"/>
            <a:ext cx="10058400" cy="402336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4092274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74002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75645B"/>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697103"/>
            <a:ext cx="10058400" cy="3628009"/>
          </a:xfrm>
        </p:spPr>
        <p:txBody>
          <a:bodyPr anchor="b" anchorCtr="0">
            <a:normAutofit/>
          </a:bodyPr>
          <a:lstStyle>
            <a:lvl1pPr algn="l" defTabSz="914400" rtl="0" eaLnBrk="1" latinLnBrk="0" hangingPunct="1">
              <a:lnSpc>
                <a:spcPct val="85000"/>
              </a:lnSpc>
              <a:spcBef>
                <a:spcPct val="0"/>
              </a:spcBef>
              <a:buNone/>
              <a:defRPr lang="en-US" sz="5400" b="0" kern="1200" spc="0" baseline="0" dirty="0">
                <a:solidFill>
                  <a:schemeClr val="tx1">
                    <a:lumMod val="85000"/>
                    <a:lumOff val="15000"/>
                  </a:schemeClr>
                </a:solidFill>
                <a:latin typeface="Gill Sans MT" panose="020B0502020104020203" pitchFamily="34" charset="0"/>
                <a:ea typeface="+mj-ea"/>
                <a:cs typeface="+mj-cs"/>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lang="en-US" sz="2800" kern="1200" cap="none" spc="200" baseline="0" dirty="0" smtClean="0">
                <a:solidFill>
                  <a:schemeClr val="tx2"/>
                </a:solidFill>
                <a:latin typeface="Gill Sans MT" panose="020B0502020104020203" pitchFamily="34" charset="0"/>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48521" y="704848"/>
            <a:ext cx="3909060" cy="1737360"/>
          </a:xfrm>
          <a:prstGeom prst="rect">
            <a:avLst/>
          </a:prstGeom>
        </p:spPr>
      </p:pic>
    </p:spTree>
    <p:extLst>
      <p:ext uri="{BB962C8B-B14F-4D97-AF65-F5344CB8AC3E}">
        <p14:creationId xmlns:p14="http://schemas.microsoft.com/office/powerpoint/2010/main" val="1750488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143728"/>
            <a:ext cx="6817995" cy="1450757"/>
          </a:xfrm>
        </p:spPr>
        <p:txBody>
          <a:bodyPr>
            <a:normAutofit/>
          </a:bodyPr>
          <a:lstStyle>
            <a:lvl1pPr>
              <a:defRPr sz="4000"/>
            </a:lvl1pPr>
          </a:lstStyle>
          <a:p>
            <a:r>
              <a:rPr lang="en-US" dirty="0" smtClean="0"/>
              <a:t>Click to edit Master title style</a:t>
            </a:r>
            <a:endParaRPr lang="en-US" dirty="0"/>
          </a:p>
        </p:txBody>
      </p:sp>
      <p:sp>
        <p:nvSpPr>
          <p:cNvPr id="10" name="Content Placeholder 3"/>
          <p:cNvSpPr>
            <a:spLocks noGrp="1"/>
          </p:cNvSpPr>
          <p:nvPr>
            <p:ph sz="half" idx="2"/>
          </p:nvPr>
        </p:nvSpPr>
        <p:spPr>
          <a:xfrm>
            <a:off x="1097280" y="2166620"/>
            <a:ext cx="4937760" cy="4005580"/>
          </a:xfrm>
        </p:spPr>
        <p:txBody>
          <a:bodyPr/>
          <a:lstStyle>
            <a:lvl1pPr>
              <a:defRPr sz="2800"/>
            </a:lvl1pPr>
            <a:lvl2pPr>
              <a:defRPr sz="2400"/>
            </a:lvl2pPr>
            <a:lvl3pPr>
              <a:defRPr sz="2000"/>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12" name="Content Placeholder 5"/>
          <p:cNvSpPr>
            <a:spLocks noGrp="1"/>
          </p:cNvSpPr>
          <p:nvPr>
            <p:ph sz="quarter" idx="4"/>
          </p:nvPr>
        </p:nvSpPr>
        <p:spPr>
          <a:xfrm>
            <a:off x="6217920" y="2176779"/>
            <a:ext cx="4937760" cy="3994453"/>
          </a:xfrm>
        </p:spPr>
        <p:txBody>
          <a:bodyPr/>
          <a:lstStyle>
            <a:lvl1pPr>
              <a:defRPr sz="2800"/>
            </a:lvl1pPr>
            <a:lvl2pPr>
              <a:defRPr sz="2400"/>
            </a:lvl2pPr>
            <a:lvl3pPr>
              <a:defRPr sz="2000"/>
            </a:lvl3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332148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6817995" cy="1313597"/>
          </a:xfrm>
        </p:spPr>
        <p:txBody>
          <a:bodyPr/>
          <a:lstStyle>
            <a:lvl1pPr>
              <a:defRPr sz="4000"/>
            </a:lvl1pPr>
          </a:lstStyle>
          <a:p>
            <a:r>
              <a:rPr lang="en-US" dirty="0" smtClean="0"/>
              <a:t>Click to edit Master title style</a:t>
            </a:r>
            <a:endParaRPr lang="en-US" dirty="0"/>
          </a:p>
        </p:txBody>
      </p:sp>
      <p:sp>
        <p:nvSpPr>
          <p:cNvPr id="3" name="Text Placeholder 2"/>
          <p:cNvSpPr>
            <a:spLocks noGrp="1"/>
          </p:cNvSpPr>
          <p:nvPr>
            <p:ph type="body" idx="1"/>
          </p:nvPr>
        </p:nvSpPr>
        <p:spPr>
          <a:xfrm>
            <a:off x="1097280" y="2025757"/>
            <a:ext cx="4937760" cy="736282"/>
          </a:xfrm>
        </p:spPr>
        <p:txBody>
          <a:bodyPr lIns="91440" rIns="91440" anchor="ctr">
            <a:noAutofit/>
          </a:bodyPr>
          <a:lstStyle>
            <a:lvl1pPr marL="0" indent="0">
              <a:buNone/>
              <a:defRPr sz="30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a:t>
            </a:r>
          </a:p>
        </p:txBody>
      </p:sp>
      <p:sp>
        <p:nvSpPr>
          <p:cNvPr id="4" name="Content Placeholder 3"/>
          <p:cNvSpPr>
            <a:spLocks noGrp="1"/>
          </p:cNvSpPr>
          <p:nvPr>
            <p:ph sz="half" idx="2"/>
          </p:nvPr>
        </p:nvSpPr>
        <p:spPr>
          <a:xfrm>
            <a:off x="1097280" y="2771563"/>
            <a:ext cx="4937760" cy="3200611"/>
          </a:xfrm>
        </p:spPr>
        <p:txBody>
          <a:bodyPr/>
          <a:lstStyle>
            <a:lvl1pPr>
              <a:defRPr sz="2800"/>
            </a:lvl1pPr>
            <a:lvl2pPr>
              <a:buClr>
                <a:srgbClr val="740021"/>
              </a:buClr>
              <a:defRPr sz="2400"/>
            </a:lvl2pPr>
            <a:lvl3pPr>
              <a:buClr>
                <a:srgbClr val="740021"/>
              </a:buClr>
              <a:defRPr sz="2000"/>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Text Placeholder 4"/>
          <p:cNvSpPr>
            <a:spLocks noGrp="1"/>
          </p:cNvSpPr>
          <p:nvPr>
            <p:ph type="body" sz="quarter" idx="3"/>
          </p:nvPr>
        </p:nvSpPr>
        <p:spPr>
          <a:xfrm>
            <a:off x="6217920" y="2025757"/>
            <a:ext cx="4937760" cy="736282"/>
          </a:xfrm>
        </p:spPr>
        <p:txBody>
          <a:bodyPr lIns="91440" rIns="91440" anchor="ctr">
            <a:noAutofit/>
          </a:bodyPr>
          <a:lstStyle>
            <a:lvl1pPr marL="0" indent="0">
              <a:buNone/>
              <a:defRPr sz="30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a:t>
            </a:r>
          </a:p>
        </p:txBody>
      </p:sp>
      <p:sp>
        <p:nvSpPr>
          <p:cNvPr id="6" name="Content Placeholder 5"/>
          <p:cNvSpPr>
            <a:spLocks noGrp="1"/>
          </p:cNvSpPr>
          <p:nvPr>
            <p:ph sz="quarter" idx="4"/>
          </p:nvPr>
        </p:nvSpPr>
        <p:spPr>
          <a:xfrm>
            <a:off x="6217920" y="2771563"/>
            <a:ext cx="4937760" cy="3200611"/>
          </a:xfrm>
        </p:spPr>
        <p:txBody>
          <a:bodyPr/>
          <a:lstStyle>
            <a:lvl1pPr>
              <a:defRPr sz="2800"/>
            </a:lvl1pPr>
            <a:lvl2pPr>
              <a:defRPr sz="2400"/>
            </a:lvl2pPr>
            <a:lvl3pPr>
              <a:defRPr sz="2000"/>
            </a:lvl3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361898313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97280" y="153253"/>
            <a:ext cx="6817995" cy="1450757"/>
          </a:xfrm>
        </p:spPr>
        <p:txBody>
          <a:bodyPr>
            <a:normAutofit/>
          </a:bodyPr>
          <a:lstStyle>
            <a:lvl1pPr>
              <a:defRPr sz="4000"/>
            </a:lvl1pPr>
          </a:lstStyle>
          <a:p>
            <a:r>
              <a:rPr lang="en-US" dirty="0" smtClean="0"/>
              <a:t>Click to edit Master title style</a:t>
            </a:r>
            <a:endParaRPr lang="en-US" dirty="0"/>
          </a:p>
        </p:txBody>
      </p:sp>
    </p:spTree>
    <p:extLst>
      <p:ext uri="{BB962C8B-B14F-4D97-AF65-F5344CB8AC3E}">
        <p14:creationId xmlns:p14="http://schemas.microsoft.com/office/powerpoint/2010/main" val="81738235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0143" y="0"/>
            <a:ext cx="3637264" cy="6858000"/>
          </a:xfrm>
          <a:prstGeom prst="rect">
            <a:avLst/>
          </a:prstGeom>
          <a:solidFill>
            <a:srgbClr val="75645B"/>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637281" y="0"/>
            <a:ext cx="116699" cy="6858000"/>
          </a:xfrm>
          <a:prstGeom prst="rect">
            <a:avLst/>
          </a:prstGeom>
          <a:solidFill>
            <a:srgbClr val="740021"/>
          </a:solidFill>
          <a:ln>
            <a:solidFill>
              <a:srgbClr val="75645B"/>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257040" y="731520"/>
            <a:ext cx="7315200" cy="58928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465512" y="6459785"/>
            <a:ext cx="2618510" cy="365125"/>
          </a:xfrm>
          <a:prstGeom prst="rect">
            <a:avLst/>
          </a:prstGeom>
        </p:spPr>
        <p:txBody>
          <a:bodyPr/>
          <a:lstStyle>
            <a:lvl1pPr algn="l">
              <a:defRPr/>
            </a:lvl1pPr>
          </a:lstStyle>
          <a:p>
            <a:fld id="{24271A48-F18A-45B3-BC05-1E27DA3F88AF}" type="datetimeFigureOut">
              <a:rPr lang="en-US" smtClean="0"/>
              <a:t>11/13/2014</a:t>
            </a:fld>
            <a:endParaRPr lang="en-US" dirty="0"/>
          </a:p>
        </p:txBody>
      </p:sp>
    </p:spTree>
    <p:extLst>
      <p:ext uri="{BB962C8B-B14F-4D97-AF65-F5344CB8AC3E}">
        <p14:creationId xmlns:p14="http://schemas.microsoft.com/office/powerpoint/2010/main" val="3380578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1_Content with Caption">
    <p:spTree>
      <p:nvGrpSpPr>
        <p:cNvPr id="1" name=""/>
        <p:cNvGrpSpPr/>
        <p:nvPr/>
      </p:nvGrpSpPr>
      <p:grpSpPr>
        <a:xfrm>
          <a:off x="0" y="0"/>
          <a:ext cx="0" cy="0"/>
          <a:chOff x="0" y="0"/>
          <a:chExt cx="0" cy="0"/>
        </a:xfrm>
      </p:grpSpPr>
      <p:sp>
        <p:nvSpPr>
          <p:cNvPr id="10" name="Rectangle 9"/>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347200" y="150876"/>
            <a:ext cx="26416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203200" y="152400"/>
            <a:ext cx="89408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812800" y="304801"/>
            <a:ext cx="7823200" cy="5853113"/>
          </a:xfrm>
        </p:spPr>
        <p:txBody>
          <a:bodyPr/>
          <a:lstStyle>
            <a:lvl1pPr>
              <a:defRPr sz="4000"/>
            </a:lvl1pPr>
            <a:lvl2pPr>
              <a:defRPr sz="3600"/>
            </a:lvl2pPr>
            <a:lvl3pPr>
              <a:defRPr sz="3200"/>
            </a:lvl3pPr>
            <a:lvl4pPr>
              <a:defRPr sz="2800"/>
            </a:lvl4pPr>
            <a:lvl5pPr>
              <a:defRPr sz="24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1097280" y="6459785"/>
            <a:ext cx="2472271" cy="365125"/>
          </a:xfrm>
          <a:prstGeom prst="rect">
            <a:avLst/>
          </a:prstGeom>
        </p:spPr>
        <p:txBody>
          <a:bodyPr/>
          <a:lstStyle/>
          <a:p>
            <a:fld id="{24271A48-F18A-45B3-BC05-1E27DA3F88AF}" type="datetimeFigureOut">
              <a:rPr lang="en-US" smtClean="0"/>
              <a:t>11/13/2014</a:t>
            </a:fld>
            <a:endParaRPr lang="en-US" dirty="0"/>
          </a:p>
        </p:txBody>
      </p:sp>
      <p:sp>
        <p:nvSpPr>
          <p:cNvPr id="6" name="Footer Placeholder 5"/>
          <p:cNvSpPr>
            <a:spLocks noGrp="1"/>
          </p:cNvSpPr>
          <p:nvPr>
            <p:ph type="ftr" sz="quarter" idx="11"/>
          </p:nvPr>
        </p:nvSpPr>
        <p:spPr>
          <a:xfrm>
            <a:off x="3686185" y="6459785"/>
            <a:ext cx="4822804"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9900458" y="6459785"/>
            <a:ext cx="1312025" cy="365125"/>
          </a:xfrm>
          <a:prstGeom prst="rect">
            <a:avLst/>
          </a:prstGeom>
          <a:ln>
            <a:noFill/>
          </a:ln>
        </p:spPr>
        <p:txBody>
          <a:bodyPr/>
          <a:lstStyle>
            <a:lvl1pPr>
              <a:defRPr>
                <a:solidFill>
                  <a:srgbClr val="FFFFFF"/>
                </a:solidFill>
              </a:defRPr>
            </a:lvl1pPr>
          </a:lstStyle>
          <a:p>
            <a:fld id="{4FAB73BC-B049-4115-A692-8D63A059BFB8}" type="slidenum">
              <a:rPr lang="en-US" smtClean="0"/>
              <a:pPr/>
              <a:t>‹#›</a:t>
            </a:fld>
            <a:endParaRPr lang="en-US" dirty="0"/>
          </a:p>
        </p:txBody>
      </p:sp>
      <p:sp>
        <p:nvSpPr>
          <p:cNvPr id="11" name="Title 10"/>
          <p:cNvSpPr>
            <a:spLocks noGrp="1"/>
          </p:cNvSpPr>
          <p:nvPr>
            <p:ph type="title"/>
          </p:nvPr>
        </p:nvSpPr>
        <p:spPr>
          <a:xfrm>
            <a:off x="9546336" y="457200"/>
            <a:ext cx="2234213" cy="1673352"/>
          </a:xfrm>
        </p:spPr>
        <p:txBody>
          <a:bodyPr anchor="b"/>
          <a:lstStyle>
            <a:lvl1pPr algn="l">
              <a:defRPr sz="2800" spc="150" baseline="0"/>
            </a:lvl1pPr>
          </a:lstStyle>
          <a:p>
            <a:r>
              <a:rPr lang="en-US" dirty="0" smtClean="0"/>
              <a:t>Click to edit Master title style</a:t>
            </a:r>
            <a:endParaRPr lang="en-US" dirty="0"/>
          </a:p>
        </p:txBody>
      </p:sp>
    </p:spTree>
    <p:extLst>
      <p:ext uri="{BB962C8B-B14F-4D97-AF65-F5344CB8AC3E}">
        <p14:creationId xmlns:p14="http://schemas.microsoft.com/office/powerpoint/2010/main" val="304994536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Picture with Caption">
    <p:bg>
      <p:bgRef idx="1001">
        <a:schemeClr val="bg2"/>
      </p:bgRef>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ectangle 4"/>
          <p:cNvSpPr/>
          <p:nvPr/>
        </p:nvSpPr>
        <p:spPr>
          <a:xfrm>
            <a:off x="9347200" y="150813"/>
            <a:ext cx="2641600" cy="52435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6" name="Picture 1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321800" y="5491163"/>
            <a:ext cx="2674938"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Picture Placeholder 2"/>
          <p:cNvSpPr>
            <a:spLocks noGrp="1"/>
          </p:cNvSpPr>
          <p:nvPr>
            <p:ph type="pic" idx="1"/>
          </p:nvPr>
        </p:nvSpPr>
        <p:spPr>
          <a:xfrm>
            <a:off x="203200" y="152400"/>
            <a:ext cx="89408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10" name="Title 9"/>
          <p:cNvSpPr>
            <a:spLocks noGrp="1"/>
          </p:cNvSpPr>
          <p:nvPr>
            <p:ph type="title"/>
          </p:nvPr>
        </p:nvSpPr>
        <p:spPr>
          <a:xfrm>
            <a:off x="9550400" y="460248"/>
            <a:ext cx="2235200" cy="1673352"/>
          </a:xfrm>
        </p:spPr>
        <p:txBody>
          <a:bodyPr anchor="b"/>
          <a:lstStyle>
            <a:lvl1pPr algn="l">
              <a:defRPr sz="2800" spc="150" baseline="0">
                <a:solidFill>
                  <a:schemeClr val="tx2"/>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413995445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74002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rgbClr val="75645B"/>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143728"/>
            <a:ext cx="6827520" cy="1450757"/>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0" name="Straight Connector 9"/>
          <p:cNvCxnSpPr/>
          <p:nvPr/>
        </p:nvCxnSpPr>
        <p:spPr>
          <a:xfrm>
            <a:off x="1085850" y="1604495"/>
            <a:ext cx="1007464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8086722" y="247648"/>
            <a:ext cx="3086099" cy="1371600"/>
          </a:xfrm>
          <a:prstGeom prst="rect">
            <a:avLst/>
          </a:prstGeom>
        </p:spPr>
      </p:pic>
    </p:spTree>
    <p:extLst>
      <p:ext uri="{BB962C8B-B14F-4D97-AF65-F5344CB8AC3E}">
        <p14:creationId xmlns:p14="http://schemas.microsoft.com/office/powerpoint/2010/main" val="114775943"/>
      </p:ext>
    </p:extLst>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1" r:id="rId7"/>
    <p:sldLayoutId id="2147483872" r:id="rId8"/>
    <p:sldLayoutId id="2147483873" r:id="rId9"/>
  </p:sldLayoutIdLst>
  <p:timing>
    <p:tnLst>
      <p:par>
        <p:cTn id="1" dur="indefinite" restart="never" nodeType="tmRoot"/>
      </p:par>
    </p:tnLst>
  </p:timing>
  <p:hf sldNum="0" hdr="0" ftr="0" dt="0"/>
  <p:txStyles>
    <p:titleStyle>
      <a:lvl1pPr algn="l" defTabSz="914400" rtl="0" eaLnBrk="1" latinLnBrk="0" hangingPunct="1">
        <a:lnSpc>
          <a:spcPct val="85000"/>
        </a:lnSpc>
        <a:spcBef>
          <a:spcPct val="0"/>
        </a:spcBef>
        <a:buNone/>
        <a:defRPr sz="4400" kern="1200" spc="-50" baseline="0">
          <a:solidFill>
            <a:schemeClr val="tx1">
              <a:lumMod val="75000"/>
              <a:lumOff val="25000"/>
            </a:schemeClr>
          </a:solidFill>
          <a:latin typeface="Gill Sans MT" panose="020B0502020104020203" pitchFamily="34" charset="0"/>
          <a:ea typeface="+mj-ea"/>
          <a:cs typeface="+mj-cs"/>
        </a:defRPr>
      </a:lvl1pPr>
    </p:titleStyle>
    <p:bodyStyle>
      <a:lvl1pPr marL="91440" indent="-91440" algn="l" defTabSz="914400" rtl="0" eaLnBrk="1" latinLnBrk="0" hangingPunct="1">
        <a:lnSpc>
          <a:spcPct val="90000"/>
        </a:lnSpc>
        <a:spcBef>
          <a:spcPts val="1200"/>
        </a:spcBef>
        <a:spcAft>
          <a:spcPts val="200"/>
        </a:spcAft>
        <a:buClr>
          <a:srgbClr val="740021"/>
        </a:buClr>
        <a:buSzPct val="100000"/>
        <a:buFont typeface="Arial" panose="020B0604020202020204" pitchFamily="34" charset="0"/>
        <a:buChar char="•"/>
        <a:defRPr sz="3600" kern="1200">
          <a:solidFill>
            <a:schemeClr val="tx1">
              <a:lumMod val="75000"/>
              <a:lumOff val="25000"/>
            </a:schemeClr>
          </a:solidFill>
          <a:latin typeface="Gill Sans MT" panose="020B0502020104020203" pitchFamily="34" charset="0"/>
          <a:ea typeface="+mn-ea"/>
          <a:cs typeface="+mn-cs"/>
        </a:defRPr>
      </a:lvl1pPr>
      <a:lvl2pPr marL="384048" indent="-182880" algn="l" defTabSz="914400" rtl="0" eaLnBrk="1" latinLnBrk="0" hangingPunct="1">
        <a:lnSpc>
          <a:spcPct val="90000"/>
        </a:lnSpc>
        <a:spcBef>
          <a:spcPts val="200"/>
        </a:spcBef>
        <a:spcAft>
          <a:spcPts val="400"/>
        </a:spcAft>
        <a:buClr>
          <a:srgbClr val="740021"/>
        </a:buClr>
        <a:buFont typeface="Arial" panose="020B0604020202020204" pitchFamily="34" charset="0"/>
        <a:buChar char="•"/>
        <a:defRPr sz="3200" kern="1200">
          <a:solidFill>
            <a:schemeClr val="tx1">
              <a:lumMod val="75000"/>
              <a:lumOff val="25000"/>
            </a:schemeClr>
          </a:solidFill>
          <a:latin typeface="Gill Sans MT" panose="020B0502020104020203" pitchFamily="34" charset="0"/>
          <a:ea typeface="+mn-ea"/>
          <a:cs typeface="+mn-cs"/>
        </a:defRPr>
      </a:lvl2pPr>
      <a:lvl3pPr marL="566928" indent="-182880" algn="l" defTabSz="914400" rtl="0" eaLnBrk="1" latinLnBrk="0" hangingPunct="1">
        <a:lnSpc>
          <a:spcPct val="90000"/>
        </a:lnSpc>
        <a:spcBef>
          <a:spcPts val="200"/>
        </a:spcBef>
        <a:spcAft>
          <a:spcPts val="400"/>
        </a:spcAft>
        <a:buClr>
          <a:srgbClr val="740021"/>
        </a:buClr>
        <a:buFont typeface="Arial" panose="020B0604020202020204" pitchFamily="34" charset="0"/>
        <a:buChar char="•"/>
        <a:defRPr sz="2800" kern="1200">
          <a:solidFill>
            <a:schemeClr val="tx1">
              <a:lumMod val="75000"/>
              <a:lumOff val="25000"/>
            </a:schemeClr>
          </a:solidFill>
          <a:latin typeface="Gill Sans MT" panose="020B0502020104020203" pitchFamily="34" charset="0"/>
          <a:ea typeface="+mn-ea"/>
          <a:cs typeface="+mn-cs"/>
        </a:defRPr>
      </a:lvl3pPr>
      <a:lvl4pPr marL="749808" indent="-182880" algn="l" defTabSz="914400" rtl="0" eaLnBrk="1" latinLnBrk="0" hangingPunct="1">
        <a:lnSpc>
          <a:spcPct val="90000"/>
        </a:lnSpc>
        <a:spcBef>
          <a:spcPts val="200"/>
        </a:spcBef>
        <a:spcAft>
          <a:spcPts val="400"/>
        </a:spcAft>
        <a:buClr>
          <a:srgbClr val="740021"/>
        </a:buClr>
        <a:buFont typeface="Arial" panose="020B0604020202020204" pitchFamily="34" charset="0"/>
        <a:buChar char="•"/>
        <a:defRPr sz="2400" kern="1200">
          <a:solidFill>
            <a:schemeClr val="tx1">
              <a:lumMod val="75000"/>
              <a:lumOff val="25000"/>
            </a:schemeClr>
          </a:solidFill>
          <a:latin typeface="Gill Sans MT" panose="020B0502020104020203" pitchFamily="34" charset="0"/>
          <a:ea typeface="+mn-ea"/>
          <a:cs typeface="+mn-cs"/>
        </a:defRPr>
      </a:lvl4pPr>
      <a:lvl5pPr marL="932688" indent="-182880" algn="l" defTabSz="914400" rtl="0" eaLnBrk="1" latinLnBrk="0" hangingPunct="1">
        <a:lnSpc>
          <a:spcPct val="90000"/>
        </a:lnSpc>
        <a:spcBef>
          <a:spcPts val="200"/>
        </a:spcBef>
        <a:spcAft>
          <a:spcPts val="400"/>
        </a:spcAft>
        <a:buClr>
          <a:srgbClr val="740021"/>
        </a:buClr>
        <a:buFont typeface="Arial" panose="020B0604020202020204" pitchFamily="34" charset="0"/>
        <a:buChar char="•"/>
        <a:defRPr sz="2000" kern="1200">
          <a:solidFill>
            <a:schemeClr val="tx1">
              <a:lumMod val="75000"/>
              <a:lumOff val="25000"/>
            </a:schemeClr>
          </a:solidFill>
          <a:latin typeface="Gill Sans MT" panose="020B0502020104020203" pitchFamily="34" charset="0"/>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hyperlink" Target="https://elpa21ft.questarai.com/registration/"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mailto:ode.elpa21fieldtest@state.or.us" TargetMode="External"/><Relationship Id="rId2" Type="http://schemas.openxmlformats.org/officeDocument/2006/relationships/hyperlink" Target="http://www.elpa21.org/fieldtest" TargetMode="External"/><Relationship Id="rId1" Type="http://schemas.openxmlformats.org/officeDocument/2006/relationships/slideLayout" Target="../slideLayouts/slideLayout2.xml"/><Relationship Id="rId5" Type="http://schemas.openxmlformats.org/officeDocument/2006/relationships/hyperlink" Target="mailto:Michelle.mccoy@state.or.us" TargetMode="External"/><Relationship Id="rId4" Type="http://schemas.openxmlformats.org/officeDocument/2006/relationships/hyperlink" Target="mailto:martha.martinez@state.or.u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altLang="en-US" dirty="0" smtClean="0">
                <a:solidFill>
                  <a:schemeClr val="tx1"/>
                </a:solidFill>
              </a:rPr>
              <a:t>Gearing Up for </a:t>
            </a:r>
            <a:r>
              <a:rPr lang="en-US" altLang="en-US" dirty="0" smtClean="0">
                <a:solidFill>
                  <a:schemeClr val="tx1"/>
                </a:solidFill>
              </a:rPr>
              <a:t>ELPA21</a:t>
            </a:r>
            <a:endParaRPr lang="en-US" altLang="en-US" dirty="0">
              <a:solidFill>
                <a:schemeClr val="tx1"/>
              </a:solidFill>
            </a:endParaRPr>
          </a:p>
        </p:txBody>
      </p:sp>
      <p:sp>
        <p:nvSpPr>
          <p:cNvPr id="3" name="Subtitle 2"/>
          <p:cNvSpPr>
            <a:spLocks noGrp="1"/>
          </p:cNvSpPr>
          <p:nvPr>
            <p:ph type="subTitle" idx="1"/>
          </p:nvPr>
        </p:nvSpPr>
        <p:spPr/>
        <p:txBody>
          <a:bodyPr/>
          <a:lstStyle/>
          <a:p>
            <a:pPr algn="r"/>
            <a:r>
              <a:rPr lang="en-US" dirty="0" smtClean="0"/>
              <a:t>ORTESOL</a:t>
            </a:r>
            <a:endParaRPr lang="en-US" dirty="0" smtClean="0"/>
          </a:p>
          <a:p>
            <a:pPr algn="r"/>
            <a:r>
              <a:rPr lang="en-US" dirty="0" smtClean="0"/>
              <a:t>November </a:t>
            </a:r>
            <a:r>
              <a:rPr lang="en-US" dirty="0" smtClean="0"/>
              <a:t>15, </a:t>
            </a:r>
            <a:r>
              <a:rPr lang="en-US" dirty="0" smtClean="0"/>
              <a:t>2014</a:t>
            </a:r>
            <a:endParaRPr lang="en-US" dirty="0"/>
          </a:p>
        </p:txBody>
      </p:sp>
    </p:spTree>
    <p:extLst>
      <p:ext uri="{BB962C8B-B14F-4D97-AF65-F5344CB8AC3E}">
        <p14:creationId xmlns:p14="http://schemas.microsoft.com/office/powerpoint/2010/main" val="14941341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960" y="350520"/>
            <a:ext cx="7726680" cy="1055370"/>
          </a:xfrm>
        </p:spPr>
        <p:txBody>
          <a:bodyPr>
            <a:normAutofit fontScale="90000"/>
          </a:bodyPr>
          <a:lstStyle/>
          <a:p>
            <a:r>
              <a:rPr lang="en-US" dirty="0" smtClean="0"/>
              <a:t>Current ELLs* and Student Registration Status** by State </a:t>
            </a:r>
            <a:r>
              <a:rPr lang="en-US" sz="2200" dirty="0" smtClean="0"/>
              <a:t>(Oct. 20, 2014)</a:t>
            </a:r>
            <a:r>
              <a:rPr lang="en-US" dirty="0" smtClean="0"/>
              <a:t/>
            </a:r>
            <a:br>
              <a:rPr lang="en-US" dirty="0" smtClean="0"/>
            </a:br>
            <a:r>
              <a:rPr lang="en-US" sz="2700" dirty="0" smtClean="0"/>
              <a:t>*Based on 2010-11 data.  **Not including English-Only group. </a:t>
            </a:r>
            <a:endParaRPr lang="en-US" sz="2700" dirty="0"/>
          </a:p>
        </p:txBody>
      </p:sp>
      <p:sp>
        <p:nvSpPr>
          <p:cNvPr id="3" name="Slide Number Placeholder 2"/>
          <p:cNvSpPr>
            <a:spLocks noGrp="1"/>
          </p:cNvSpPr>
          <p:nvPr>
            <p:ph type="sldNum" sz="quarter" idx="4294967295"/>
          </p:nvPr>
        </p:nvSpPr>
        <p:spPr>
          <a:xfrm>
            <a:off x="8737600" y="6477001"/>
            <a:ext cx="2844800" cy="381000"/>
          </a:xfrm>
          <a:prstGeom prst="rect">
            <a:avLst/>
          </a:prstGeom>
        </p:spPr>
        <p:txBody>
          <a:bodyPr/>
          <a:lstStyle/>
          <a:p>
            <a:pPr>
              <a:defRPr/>
            </a:pPr>
            <a:fld id="{CE940D3A-B580-4612-8A82-7356B2C914C7}" type="slidenum">
              <a:rPr lang="en-US" smtClean="0">
                <a:solidFill>
                  <a:srgbClr val="FFFFFF"/>
                </a:solidFill>
              </a:rPr>
              <a:pPr>
                <a:defRPr/>
              </a:pPr>
              <a:t>10</a:t>
            </a:fld>
            <a:endParaRPr lang="en-US" dirty="0">
              <a:solidFill>
                <a:srgbClr val="FFFFFF"/>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375289317"/>
              </p:ext>
            </p:extLst>
          </p:nvPr>
        </p:nvGraphicFramePr>
        <p:xfrm>
          <a:off x="853440" y="1645920"/>
          <a:ext cx="10485120" cy="4828071"/>
        </p:xfrm>
        <a:graphic>
          <a:graphicData uri="http://schemas.openxmlformats.org/drawingml/2006/table">
            <a:tbl>
              <a:tblPr/>
              <a:tblGrid>
                <a:gridCol w="2194560"/>
                <a:gridCol w="1828800"/>
                <a:gridCol w="1706880"/>
                <a:gridCol w="2560320"/>
                <a:gridCol w="2194560"/>
              </a:tblGrid>
              <a:tr h="609600">
                <a:tc>
                  <a:txBody>
                    <a:bodyPr/>
                    <a:lstStyle/>
                    <a:p>
                      <a:pPr algn="ctr" fontAlgn="b"/>
                      <a:r>
                        <a:rPr lang="en-US" sz="2000" b="1" i="0" u="none" strike="noStrike" dirty="0">
                          <a:solidFill>
                            <a:srgbClr val="000000"/>
                          </a:solidFill>
                          <a:effectLst/>
                          <a:latin typeface="+mn-lt"/>
                        </a:rPr>
                        <a:t>State</a:t>
                      </a:r>
                    </a:p>
                  </a:txBody>
                  <a:tcPr marL="12700" marR="12700"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smtClean="0">
                          <a:solidFill>
                            <a:srgbClr val="000000"/>
                          </a:solidFill>
                          <a:effectLst/>
                          <a:latin typeface="+mn-lt"/>
                        </a:rPr>
                        <a:t>ELL*</a:t>
                      </a:r>
                      <a:endParaRPr lang="en-US" sz="2000" b="1" i="0" u="none" strike="noStrike" dirty="0">
                        <a:solidFill>
                          <a:srgbClr val="000000"/>
                        </a:solidFill>
                        <a:effectLst/>
                        <a:latin typeface="+mn-lt"/>
                      </a:endParaRPr>
                    </a:p>
                  </a:txBody>
                  <a:tcPr marL="12700" marR="1270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a:solidFill>
                            <a:srgbClr val="000000"/>
                          </a:solidFill>
                          <a:effectLst/>
                          <a:latin typeface="+mn-lt"/>
                        </a:rPr>
                        <a:t>Target</a:t>
                      </a:r>
                    </a:p>
                  </a:txBody>
                  <a:tcPr marL="12700" marR="1270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smtClean="0">
                          <a:solidFill>
                            <a:srgbClr val="000000"/>
                          </a:solidFill>
                          <a:effectLst/>
                          <a:latin typeface="+mn-lt"/>
                        </a:rPr>
                        <a:t>Registered </a:t>
                      </a:r>
                      <a:r>
                        <a:rPr lang="en-US" sz="2000" b="1" i="0" u="none" strike="noStrike" dirty="0">
                          <a:solidFill>
                            <a:srgbClr val="000000"/>
                          </a:solidFill>
                          <a:effectLst/>
                          <a:latin typeface="+mn-lt"/>
                        </a:rPr>
                        <a:t>for Field Test</a:t>
                      </a:r>
                    </a:p>
                  </a:txBody>
                  <a:tcPr marL="12700" marR="1270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a:solidFill>
                            <a:srgbClr val="000000"/>
                          </a:solidFill>
                          <a:effectLst/>
                          <a:latin typeface="+mn-lt"/>
                        </a:rPr>
                        <a:t>% of Target</a:t>
                      </a:r>
                    </a:p>
                  </a:txBody>
                  <a:tcPr marL="12700" marR="12700"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8719">
                <a:tc>
                  <a:txBody>
                    <a:bodyPr/>
                    <a:lstStyle/>
                    <a:p>
                      <a:pPr algn="l" fontAlgn="ctr"/>
                      <a:r>
                        <a:rPr lang="en-US" sz="2000" dirty="0" smtClean="0"/>
                        <a:t>Arkansas</a:t>
                      </a:r>
                      <a:endParaRPr lang="en-US" sz="2000" dirty="0"/>
                    </a:p>
                  </a:txBody>
                  <a:tcPr marL="12700" marR="12700"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2000" b="0" i="0" u="none" strike="noStrike" dirty="0">
                          <a:solidFill>
                            <a:srgbClr val="000000"/>
                          </a:solidFill>
                          <a:effectLst/>
                          <a:latin typeface="+mn-lt"/>
                        </a:rPr>
                        <a:t>32,743</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2000" b="0" i="0" u="none" strike="noStrike" dirty="0">
                          <a:solidFill>
                            <a:srgbClr val="000000"/>
                          </a:solidFill>
                          <a:effectLst/>
                          <a:latin typeface="+mn-lt"/>
                        </a:rPr>
                        <a:t>14,734</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2000" b="0" i="0" u="none" strike="noStrike" dirty="0">
                          <a:solidFill>
                            <a:srgbClr val="000000"/>
                          </a:solidFill>
                          <a:effectLst/>
                          <a:latin typeface="+mn-lt"/>
                        </a:rPr>
                        <a:t>2,373</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2000" b="0" i="0" u="none" strike="noStrike" dirty="0">
                          <a:solidFill>
                            <a:srgbClr val="000000"/>
                          </a:solidFill>
                          <a:effectLst/>
                          <a:latin typeface="+mn-lt"/>
                        </a:rPr>
                        <a:t>16.1%</a:t>
                      </a:r>
                    </a:p>
                  </a:txBody>
                  <a:tcPr marL="12700" marR="12700"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r>
              <a:tr h="468719">
                <a:tc>
                  <a:txBody>
                    <a:bodyPr/>
                    <a:lstStyle/>
                    <a:p>
                      <a:pPr algn="l" fontAlgn="ctr"/>
                      <a:r>
                        <a:rPr lang="en-US" sz="2000" dirty="0" smtClean="0"/>
                        <a:t>Iowa</a:t>
                      </a:r>
                      <a:endParaRPr lang="en-US" sz="2000" dirty="0"/>
                    </a:p>
                  </a:txBody>
                  <a:tcPr marL="12700" marR="12700"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21,415</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9,637</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1,681</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17.4%</a:t>
                      </a:r>
                    </a:p>
                  </a:txBody>
                  <a:tcPr marL="12700" marR="12700" marT="9525" marB="0" anchor="ctr">
                    <a:lnL w="6350" cap="flat" cmpd="sng" algn="ctr">
                      <a:solidFill>
                        <a:srgbClr val="000000"/>
                      </a:solidFill>
                      <a:prstDash val="solid"/>
                      <a:round/>
                      <a:headEnd type="none" w="med" len="med"/>
                      <a:tailEnd type="none" w="med" len="med"/>
                    </a:lnL>
                    <a:lnR>
                      <a:noFill/>
                    </a:lnR>
                    <a:lnT>
                      <a:noFill/>
                    </a:lnT>
                    <a:lnB>
                      <a:noFill/>
                    </a:lnB>
                  </a:tcPr>
                </a:tc>
              </a:tr>
              <a:tr h="468719">
                <a:tc>
                  <a:txBody>
                    <a:bodyPr/>
                    <a:lstStyle/>
                    <a:p>
                      <a:pPr algn="l" fontAlgn="ctr"/>
                      <a:r>
                        <a:rPr lang="en-US" sz="2000" dirty="0" smtClean="0"/>
                        <a:t>Kansas</a:t>
                      </a:r>
                      <a:endParaRPr lang="en-US" sz="2000" dirty="0"/>
                    </a:p>
                  </a:txBody>
                  <a:tcPr marL="12700" marR="12700"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43,454</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19,554</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3,896</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19.9%</a:t>
                      </a:r>
                    </a:p>
                  </a:txBody>
                  <a:tcPr marL="12700" marR="12700" marT="9525" marB="0" anchor="ctr">
                    <a:lnL w="6350" cap="flat" cmpd="sng" algn="ctr">
                      <a:solidFill>
                        <a:srgbClr val="000000"/>
                      </a:solidFill>
                      <a:prstDash val="solid"/>
                      <a:round/>
                      <a:headEnd type="none" w="med" len="med"/>
                      <a:tailEnd type="none" w="med" len="med"/>
                    </a:lnL>
                    <a:lnR>
                      <a:noFill/>
                    </a:lnR>
                    <a:lnT>
                      <a:noFill/>
                    </a:lnT>
                    <a:lnB>
                      <a:noFill/>
                    </a:lnB>
                  </a:tcPr>
                </a:tc>
              </a:tr>
              <a:tr h="468719">
                <a:tc>
                  <a:txBody>
                    <a:bodyPr/>
                    <a:lstStyle/>
                    <a:p>
                      <a:pPr algn="l" fontAlgn="ctr"/>
                      <a:r>
                        <a:rPr lang="en-US" sz="2000" dirty="0" smtClean="0"/>
                        <a:t>Nebraska</a:t>
                      </a:r>
                      <a:endParaRPr lang="en-US" sz="2000" dirty="0"/>
                    </a:p>
                  </a:txBody>
                  <a:tcPr marL="12700" marR="12700"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20,548</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9,247</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1,452</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15.7%</a:t>
                      </a:r>
                    </a:p>
                  </a:txBody>
                  <a:tcPr marL="12700" marR="12700" marT="9525" marB="0" anchor="ctr">
                    <a:lnL w="6350" cap="flat" cmpd="sng" algn="ctr">
                      <a:solidFill>
                        <a:srgbClr val="000000"/>
                      </a:solidFill>
                      <a:prstDash val="solid"/>
                      <a:round/>
                      <a:headEnd type="none" w="med" len="med"/>
                      <a:tailEnd type="none" w="med" len="med"/>
                    </a:lnL>
                    <a:lnR>
                      <a:noFill/>
                    </a:lnR>
                    <a:lnT>
                      <a:noFill/>
                    </a:lnT>
                    <a:lnB>
                      <a:noFill/>
                    </a:lnB>
                  </a:tcPr>
                </a:tc>
              </a:tr>
              <a:tr h="468719">
                <a:tc>
                  <a:txBody>
                    <a:bodyPr/>
                    <a:lstStyle/>
                    <a:p>
                      <a:pPr algn="l" fontAlgn="ctr"/>
                      <a:r>
                        <a:rPr lang="en-US" sz="2000" dirty="0" smtClean="0"/>
                        <a:t>Ohio</a:t>
                      </a:r>
                      <a:endParaRPr lang="en-US" sz="2000" dirty="0"/>
                    </a:p>
                  </a:txBody>
                  <a:tcPr marL="12700" marR="12700"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38,312</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17,240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257</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1.5%</a:t>
                      </a:r>
                    </a:p>
                  </a:txBody>
                  <a:tcPr marL="12700" marR="12700" marT="9525" marB="0" anchor="ctr">
                    <a:lnL w="6350" cap="flat" cmpd="sng" algn="ctr">
                      <a:solidFill>
                        <a:srgbClr val="000000"/>
                      </a:solidFill>
                      <a:prstDash val="solid"/>
                      <a:round/>
                      <a:headEnd type="none" w="med" len="med"/>
                      <a:tailEnd type="none" w="med" len="med"/>
                    </a:lnL>
                    <a:lnR>
                      <a:noFill/>
                    </a:lnR>
                    <a:lnT>
                      <a:noFill/>
                    </a:lnT>
                    <a:lnB>
                      <a:noFill/>
                    </a:lnB>
                  </a:tcPr>
                </a:tc>
              </a:tr>
              <a:tr h="468719">
                <a:tc>
                  <a:txBody>
                    <a:bodyPr/>
                    <a:lstStyle/>
                    <a:p>
                      <a:pPr algn="l" fontAlgn="ctr"/>
                      <a:r>
                        <a:rPr lang="en-US" sz="2000" dirty="0" smtClean="0"/>
                        <a:t>Oregon</a:t>
                      </a:r>
                      <a:endParaRPr lang="en-US" sz="2000" dirty="0"/>
                    </a:p>
                  </a:txBody>
                  <a:tcPr marL="12700" marR="12700"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62,403</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28,081</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2,095</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7.5%</a:t>
                      </a:r>
                    </a:p>
                  </a:txBody>
                  <a:tcPr marL="12700" marR="12700" marT="9525" marB="0" anchor="ctr">
                    <a:lnL w="6350" cap="flat" cmpd="sng" algn="ctr">
                      <a:solidFill>
                        <a:srgbClr val="000000"/>
                      </a:solidFill>
                      <a:prstDash val="solid"/>
                      <a:round/>
                      <a:headEnd type="none" w="med" len="med"/>
                      <a:tailEnd type="none" w="med" len="med"/>
                    </a:lnL>
                    <a:lnR>
                      <a:noFill/>
                    </a:lnR>
                    <a:lnT>
                      <a:noFill/>
                    </a:lnT>
                    <a:lnB>
                      <a:noFill/>
                    </a:lnB>
                  </a:tcPr>
                </a:tc>
              </a:tr>
              <a:tr h="468719">
                <a:tc>
                  <a:txBody>
                    <a:bodyPr/>
                    <a:lstStyle/>
                    <a:p>
                      <a:pPr algn="l" fontAlgn="ctr"/>
                      <a:r>
                        <a:rPr lang="en-US" sz="2000" dirty="0" smtClean="0"/>
                        <a:t>Washington</a:t>
                      </a:r>
                      <a:endParaRPr lang="en-US" sz="2000" dirty="0"/>
                    </a:p>
                  </a:txBody>
                  <a:tcPr marL="12700" marR="12700"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98,467</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44,310</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12,363</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27.9%</a:t>
                      </a:r>
                    </a:p>
                  </a:txBody>
                  <a:tcPr marL="12700" marR="12700" marT="9525" marB="0" anchor="ctr">
                    <a:lnL w="6350" cap="flat" cmpd="sng" algn="ctr">
                      <a:solidFill>
                        <a:srgbClr val="000000"/>
                      </a:solidFill>
                      <a:prstDash val="solid"/>
                      <a:round/>
                      <a:headEnd type="none" w="med" len="med"/>
                      <a:tailEnd type="none" w="med" len="med"/>
                    </a:lnL>
                    <a:lnR>
                      <a:noFill/>
                    </a:lnR>
                    <a:lnT>
                      <a:noFill/>
                    </a:lnT>
                    <a:lnB>
                      <a:noFill/>
                    </a:lnB>
                  </a:tcPr>
                </a:tc>
              </a:tr>
              <a:tr h="468719">
                <a:tc>
                  <a:txBody>
                    <a:bodyPr/>
                    <a:lstStyle/>
                    <a:p>
                      <a:pPr algn="l" fontAlgn="ctr"/>
                      <a:r>
                        <a:rPr lang="en-US" sz="2000" dirty="0" smtClean="0"/>
                        <a:t>West Virginia</a:t>
                      </a:r>
                      <a:endParaRPr lang="en-US" sz="2000" dirty="0"/>
                    </a:p>
                  </a:txBody>
                  <a:tcPr marL="12700" marR="12700"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mn-lt"/>
                        </a:rPr>
                        <a:t>1,727</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mn-lt"/>
                        </a:rPr>
                        <a:t>777</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mn-lt"/>
                        </a:rPr>
                        <a:t>406</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mn-lt"/>
                        </a:rPr>
                        <a:t>52.2%</a:t>
                      </a:r>
                    </a:p>
                  </a:txBody>
                  <a:tcPr marL="12700" marR="12700"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r>
              <a:tr h="468719">
                <a:tc>
                  <a:txBody>
                    <a:bodyPr/>
                    <a:lstStyle/>
                    <a:p>
                      <a:pPr algn="ctr" fontAlgn="ctr"/>
                      <a:r>
                        <a:rPr lang="en-US" sz="2000" b="1" i="0" u="none" strike="noStrike" dirty="0">
                          <a:solidFill>
                            <a:srgbClr val="000000"/>
                          </a:solidFill>
                          <a:effectLst/>
                          <a:latin typeface="+mn-lt"/>
                        </a:rPr>
                        <a:t>Total</a:t>
                      </a:r>
                    </a:p>
                  </a:txBody>
                  <a:tcPr marL="12700" marR="12700"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mn-lt"/>
                        </a:rPr>
                        <a:t>319,069</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mn-lt"/>
                        </a:rPr>
                        <a:t>143,581</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mn-lt"/>
                        </a:rPr>
                        <a:t>24,523</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mn-lt"/>
                        </a:rPr>
                        <a:t>17.1%</a:t>
                      </a:r>
                    </a:p>
                  </a:txBody>
                  <a:tcPr marL="12700" marR="12700"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500413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720" y="153253"/>
            <a:ext cx="7940040" cy="1450757"/>
          </a:xfrm>
        </p:spPr>
        <p:txBody>
          <a:bodyPr>
            <a:normAutofit/>
          </a:bodyPr>
          <a:lstStyle/>
          <a:p>
            <a:r>
              <a:rPr lang="en-US" sz="3600" dirty="0" smtClean="0"/>
              <a:t>Student Registration Status by Grade Band </a:t>
            </a:r>
            <a:r>
              <a:rPr lang="en-US" sz="3600" dirty="0"/>
              <a:t>– </a:t>
            </a:r>
            <a:r>
              <a:rPr lang="en-US" sz="3600" dirty="0" smtClean="0"/>
              <a:t>All ELPA21 States Combined </a:t>
            </a:r>
            <a:r>
              <a:rPr lang="en-US" sz="2400" dirty="0" smtClean="0"/>
              <a:t>(Oct. 20, 2014)</a:t>
            </a:r>
            <a:endParaRPr lang="en-US" sz="2400" dirty="0"/>
          </a:p>
        </p:txBody>
      </p:sp>
      <p:sp>
        <p:nvSpPr>
          <p:cNvPr id="3" name="Slide Number Placeholder 2"/>
          <p:cNvSpPr>
            <a:spLocks noGrp="1"/>
          </p:cNvSpPr>
          <p:nvPr>
            <p:ph type="sldNum" sz="quarter" idx="4294967295"/>
          </p:nvPr>
        </p:nvSpPr>
        <p:spPr>
          <a:xfrm>
            <a:off x="8737600" y="6477001"/>
            <a:ext cx="2844800" cy="381000"/>
          </a:xfrm>
          <a:prstGeom prst="rect">
            <a:avLst/>
          </a:prstGeom>
        </p:spPr>
        <p:txBody>
          <a:bodyPr/>
          <a:lstStyle/>
          <a:p>
            <a:pPr>
              <a:defRPr/>
            </a:pPr>
            <a:fld id="{CE940D3A-B580-4612-8A82-7356B2C914C7}" type="slidenum">
              <a:rPr lang="en-US" smtClean="0">
                <a:solidFill>
                  <a:srgbClr val="FFFFFF"/>
                </a:solidFill>
              </a:rPr>
              <a:pPr>
                <a:defRPr/>
              </a:pPr>
              <a:t>11</a:t>
            </a:fld>
            <a:endParaRPr lang="en-US" dirty="0">
              <a:solidFill>
                <a:srgbClr val="FFFFFF"/>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952736562"/>
              </p:ext>
            </p:extLst>
          </p:nvPr>
        </p:nvGraphicFramePr>
        <p:xfrm>
          <a:off x="396240" y="1691641"/>
          <a:ext cx="10972800" cy="4460871"/>
        </p:xfrm>
        <a:graphic>
          <a:graphicData uri="http://schemas.openxmlformats.org/drawingml/2006/table">
            <a:tbl>
              <a:tblPr/>
              <a:tblGrid>
                <a:gridCol w="1783080"/>
                <a:gridCol w="1341120"/>
                <a:gridCol w="2240280"/>
                <a:gridCol w="1706880"/>
                <a:gridCol w="1584960"/>
                <a:gridCol w="2316480"/>
              </a:tblGrid>
              <a:tr h="476886">
                <a:tc>
                  <a:txBody>
                    <a:bodyPr/>
                    <a:lstStyle/>
                    <a:p>
                      <a:pPr algn="ctr" fontAlgn="ctr"/>
                      <a:r>
                        <a:rPr lang="en-US" sz="2000" b="1" i="0" u="none" strike="noStrike" dirty="0">
                          <a:solidFill>
                            <a:srgbClr val="000000"/>
                          </a:solidFill>
                          <a:effectLst/>
                          <a:latin typeface="+mn-lt"/>
                        </a:rPr>
                        <a:t> </a:t>
                      </a:r>
                    </a:p>
                  </a:txBody>
                  <a:tcPr marL="12700" marR="12700"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2000" b="1" i="0" u="none" strike="noStrike" dirty="0">
                          <a:solidFill>
                            <a:srgbClr val="000000"/>
                          </a:solidFill>
                          <a:effectLst/>
                          <a:latin typeface="+mn-lt"/>
                        </a:rPr>
                        <a:t> </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n-US" sz="2000" b="1" i="0" u="none" strike="noStrike" dirty="0">
                          <a:solidFill>
                            <a:srgbClr val="000000"/>
                          </a:solidFill>
                          <a:effectLst/>
                          <a:latin typeface="+mn-lt"/>
                        </a:rPr>
                        <a:t> </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3">
                  <a:txBody>
                    <a:bodyPr/>
                    <a:lstStyle/>
                    <a:p>
                      <a:pPr algn="ctr" fontAlgn="ctr"/>
                      <a:r>
                        <a:rPr lang="en-US" sz="2000" b="1" i="0" u="none" strike="noStrike" dirty="0">
                          <a:solidFill>
                            <a:srgbClr val="000000"/>
                          </a:solidFill>
                          <a:effectLst/>
                          <a:latin typeface="+mn-lt"/>
                        </a:rPr>
                        <a:t>Registration Status</a:t>
                      </a:r>
                    </a:p>
                  </a:txBody>
                  <a:tcPr marL="12700" marR="12700"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645783">
                <a:tc>
                  <a:txBody>
                    <a:bodyPr/>
                    <a:lstStyle/>
                    <a:p>
                      <a:pPr algn="ctr" fontAlgn="b"/>
                      <a:r>
                        <a:rPr lang="en-US" sz="2000" b="1" i="0" u="none" strike="noStrike" dirty="0">
                          <a:solidFill>
                            <a:srgbClr val="000000"/>
                          </a:solidFill>
                          <a:effectLst/>
                          <a:latin typeface="+mn-lt"/>
                        </a:rPr>
                        <a:t>Grade Band</a:t>
                      </a:r>
                    </a:p>
                  </a:txBody>
                  <a:tcPr marL="12700" marR="12700"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a:solidFill>
                            <a:srgbClr val="000000"/>
                          </a:solidFill>
                          <a:effectLst/>
                          <a:latin typeface="+mn-lt"/>
                        </a:rPr>
                        <a:t>Target</a:t>
                      </a:r>
                    </a:p>
                  </a:txBody>
                  <a:tcPr marL="12700" marR="1270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a:solidFill>
                            <a:srgbClr val="000000"/>
                          </a:solidFill>
                          <a:effectLst/>
                          <a:latin typeface="+mn-lt"/>
                        </a:rPr>
                        <a:t>Total </a:t>
                      </a:r>
                      <a:r>
                        <a:rPr lang="en-US" sz="2000" b="1" i="0" u="none" strike="noStrike" dirty="0" smtClean="0">
                          <a:solidFill>
                            <a:srgbClr val="000000"/>
                          </a:solidFill>
                          <a:effectLst/>
                          <a:latin typeface="+mn-lt"/>
                        </a:rPr>
                        <a:t>N (%</a:t>
                      </a:r>
                      <a:r>
                        <a:rPr lang="en-US" sz="2000" b="1" i="0" u="none" strike="noStrike" baseline="0" dirty="0" smtClean="0">
                          <a:solidFill>
                            <a:srgbClr val="000000"/>
                          </a:solidFill>
                          <a:effectLst/>
                          <a:latin typeface="+mn-lt"/>
                        </a:rPr>
                        <a:t> of Target)</a:t>
                      </a:r>
                      <a:endParaRPr lang="en-US" sz="2000" b="1" i="0" u="none" strike="noStrike" dirty="0">
                        <a:solidFill>
                          <a:srgbClr val="000000"/>
                        </a:solidFill>
                        <a:effectLst/>
                        <a:latin typeface="+mn-lt"/>
                      </a:endParaRPr>
                    </a:p>
                  </a:txBody>
                  <a:tcPr marL="12700" marR="1270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a:solidFill>
                            <a:srgbClr val="000000"/>
                          </a:solidFill>
                          <a:effectLst/>
                          <a:latin typeface="+mn-lt"/>
                        </a:rPr>
                        <a:t>Current ELL</a:t>
                      </a:r>
                    </a:p>
                  </a:txBody>
                  <a:tcPr marL="12700" marR="12700"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a:solidFill>
                            <a:srgbClr val="000000"/>
                          </a:solidFill>
                          <a:effectLst/>
                          <a:latin typeface="+mn-lt"/>
                        </a:rPr>
                        <a:t>Former ELL</a:t>
                      </a:r>
                    </a:p>
                  </a:txBody>
                  <a:tcPr marL="12700" marR="12700"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a:solidFill>
                            <a:srgbClr val="000000"/>
                          </a:solidFill>
                          <a:effectLst/>
                          <a:latin typeface="+mn-lt"/>
                        </a:rPr>
                        <a:t>Screened but English Proficient</a:t>
                      </a:r>
                    </a:p>
                  </a:txBody>
                  <a:tcPr marL="12700" marR="12700"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6886">
                <a:tc>
                  <a:txBody>
                    <a:bodyPr/>
                    <a:lstStyle/>
                    <a:p>
                      <a:pPr algn="ctr" fontAlgn="ctr"/>
                      <a:r>
                        <a:rPr lang="en-US" sz="2000" b="0" i="0" u="none" strike="noStrike" dirty="0">
                          <a:solidFill>
                            <a:srgbClr val="000000"/>
                          </a:solidFill>
                          <a:effectLst/>
                          <a:latin typeface="+mn-lt"/>
                        </a:rPr>
                        <a:t>K</a:t>
                      </a:r>
                    </a:p>
                  </a:txBody>
                  <a:tcPr marL="12700" marR="12700"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2000" b="0" i="0" u="none" strike="noStrike" dirty="0">
                          <a:solidFill>
                            <a:srgbClr val="000000"/>
                          </a:solidFill>
                          <a:effectLst/>
                          <a:latin typeface="+mn-lt"/>
                        </a:rPr>
                        <a:t>24,000 </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2000" b="0" i="0" u="none" strike="noStrike" dirty="0">
                          <a:solidFill>
                            <a:srgbClr val="000000"/>
                          </a:solidFill>
                          <a:effectLst/>
                          <a:latin typeface="+mn-lt"/>
                        </a:rPr>
                        <a:t>1,340 </a:t>
                      </a:r>
                      <a:r>
                        <a:rPr lang="en-US" sz="2000" b="0" i="0" u="none" strike="noStrike" dirty="0" smtClean="0">
                          <a:solidFill>
                            <a:srgbClr val="000000"/>
                          </a:solidFill>
                          <a:effectLst/>
                          <a:latin typeface="+mn-lt"/>
                        </a:rPr>
                        <a:t>(5.6%)</a:t>
                      </a:r>
                      <a:endParaRPr lang="en-US" sz="2000" b="0" i="0" u="none" strike="noStrike" dirty="0">
                        <a:solidFill>
                          <a:srgbClr val="000000"/>
                        </a:solidFill>
                        <a:effectLst/>
                        <a:latin typeface="+mn-lt"/>
                      </a:endParaRP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2000" b="0" i="0" u="none" strike="noStrike" dirty="0">
                          <a:solidFill>
                            <a:srgbClr val="000000"/>
                          </a:solidFill>
                          <a:effectLst/>
                          <a:latin typeface="+mn-lt"/>
                        </a:rPr>
                        <a:t>1,107 </a:t>
                      </a:r>
                    </a:p>
                  </a:txBody>
                  <a:tcPr marL="12700" marR="12700"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2000" b="0" i="0" u="none" strike="noStrike" dirty="0">
                          <a:solidFill>
                            <a:srgbClr val="000000"/>
                          </a:solidFill>
                          <a:effectLst/>
                          <a:latin typeface="+mn-lt"/>
                        </a:rPr>
                        <a:t>6 </a:t>
                      </a:r>
                    </a:p>
                  </a:txBody>
                  <a:tcPr marL="12700" marR="12700"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2000" b="0" i="0" u="none" strike="noStrike" dirty="0">
                          <a:solidFill>
                            <a:srgbClr val="000000"/>
                          </a:solidFill>
                          <a:effectLst/>
                          <a:latin typeface="+mn-lt"/>
                        </a:rPr>
                        <a:t>227 </a:t>
                      </a:r>
                    </a:p>
                  </a:txBody>
                  <a:tcPr marL="12700" marR="12700" marT="9525" marB="0" anchor="ctr">
                    <a:lnL>
                      <a:noFill/>
                    </a:lnL>
                    <a:lnR>
                      <a:noFill/>
                    </a:lnR>
                    <a:lnT w="6350" cap="flat" cmpd="sng" algn="ctr">
                      <a:solidFill>
                        <a:srgbClr val="000000"/>
                      </a:solidFill>
                      <a:prstDash val="solid"/>
                      <a:round/>
                      <a:headEnd type="none" w="med" len="med"/>
                      <a:tailEnd type="none" w="med" len="med"/>
                    </a:lnT>
                    <a:lnB>
                      <a:noFill/>
                    </a:lnB>
                  </a:tcPr>
                </a:tc>
              </a:tr>
              <a:tr h="476886">
                <a:tc>
                  <a:txBody>
                    <a:bodyPr/>
                    <a:lstStyle/>
                    <a:p>
                      <a:pPr algn="ctr" fontAlgn="ctr"/>
                      <a:r>
                        <a:rPr lang="en-US" sz="2000" b="0" i="0" u="none" strike="noStrike" dirty="0">
                          <a:solidFill>
                            <a:srgbClr val="000000"/>
                          </a:solidFill>
                          <a:effectLst/>
                          <a:latin typeface="+mn-lt"/>
                        </a:rPr>
                        <a:t>1</a:t>
                      </a:r>
                    </a:p>
                  </a:txBody>
                  <a:tcPr marL="12700" marR="12700"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24,000 </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1,576 </a:t>
                      </a:r>
                      <a:r>
                        <a:rPr lang="en-US" sz="2000" b="0" i="0" u="none" strike="noStrike" dirty="0" smtClean="0">
                          <a:solidFill>
                            <a:srgbClr val="000000"/>
                          </a:solidFill>
                          <a:effectLst/>
                          <a:latin typeface="+mn-lt"/>
                        </a:rPr>
                        <a:t>(6.6%)</a:t>
                      </a:r>
                      <a:endParaRPr lang="en-US" sz="2000" b="0" i="0" u="none" strike="noStrike" dirty="0">
                        <a:solidFill>
                          <a:srgbClr val="000000"/>
                        </a:solidFill>
                        <a:effectLst/>
                        <a:latin typeface="+mn-lt"/>
                      </a:endParaRP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1,355 </a:t>
                      </a:r>
                    </a:p>
                  </a:txBody>
                  <a:tcPr marL="12700" marR="12700"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2000" b="0" i="0" u="none" strike="noStrike" dirty="0">
                          <a:solidFill>
                            <a:srgbClr val="000000"/>
                          </a:solidFill>
                          <a:effectLst/>
                          <a:latin typeface="+mn-lt"/>
                        </a:rPr>
                        <a:t>18 </a:t>
                      </a:r>
                    </a:p>
                  </a:txBody>
                  <a:tcPr marL="12700" marR="12700" marT="9525" marB="0" anchor="ctr">
                    <a:lnL>
                      <a:noFill/>
                    </a:lnL>
                    <a:lnR>
                      <a:noFill/>
                    </a:lnR>
                    <a:lnT>
                      <a:noFill/>
                    </a:lnT>
                    <a:lnB>
                      <a:noFill/>
                    </a:lnB>
                  </a:tcPr>
                </a:tc>
                <a:tc>
                  <a:txBody>
                    <a:bodyPr/>
                    <a:lstStyle/>
                    <a:p>
                      <a:pPr algn="ctr" fontAlgn="ctr"/>
                      <a:r>
                        <a:rPr lang="en-US" sz="2000" b="0" i="0" u="none" strike="noStrike" dirty="0">
                          <a:solidFill>
                            <a:srgbClr val="000000"/>
                          </a:solidFill>
                          <a:effectLst/>
                          <a:latin typeface="+mn-lt"/>
                        </a:rPr>
                        <a:t>203 </a:t>
                      </a:r>
                    </a:p>
                  </a:txBody>
                  <a:tcPr marL="12700" marR="12700" marT="9525" marB="0" anchor="ctr">
                    <a:lnL>
                      <a:noFill/>
                    </a:lnL>
                    <a:lnR>
                      <a:noFill/>
                    </a:lnR>
                    <a:lnT>
                      <a:noFill/>
                    </a:lnT>
                    <a:lnB>
                      <a:noFill/>
                    </a:lnB>
                  </a:tcPr>
                </a:tc>
              </a:tr>
              <a:tr h="476886">
                <a:tc>
                  <a:txBody>
                    <a:bodyPr/>
                    <a:lstStyle/>
                    <a:p>
                      <a:pPr algn="ctr" fontAlgn="ctr"/>
                      <a:r>
                        <a:rPr lang="en-US" sz="2000" b="0" i="0" u="none" strike="noStrike" dirty="0">
                          <a:solidFill>
                            <a:srgbClr val="000000"/>
                          </a:solidFill>
                          <a:effectLst/>
                          <a:latin typeface="+mn-lt"/>
                        </a:rPr>
                        <a:t>2-3</a:t>
                      </a:r>
                    </a:p>
                  </a:txBody>
                  <a:tcPr marL="12700" marR="12700"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24,000 </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3,477 </a:t>
                      </a:r>
                      <a:r>
                        <a:rPr lang="en-US" sz="2000" b="0" i="0" u="none" strike="noStrike" dirty="0" smtClean="0">
                          <a:solidFill>
                            <a:srgbClr val="000000"/>
                          </a:solidFill>
                          <a:effectLst/>
                          <a:latin typeface="+mn-lt"/>
                        </a:rPr>
                        <a:t>(14.5%)</a:t>
                      </a:r>
                      <a:endParaRPr lang="en-US" sz="2000" b="0" i="0" u="none" strike="noStrike" dirty="0">
                        <a:solidFill>
                          <a:srgbClr val="000000"/>
                        </a:solidFill>
                        <a:effectLst/>
                        <a:latin typeface="+mn-lt"/>
                      </a:endParaRP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2,869 </a:t>
                      </a:r>
                    </a:p>
                  </a:txBody>
                  <a:tcPr marL="12700" marR="12700"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2000" b="0" i="0" u="none" strike="noStrike" dirty="0">
                          <a:solidFill>
                            <a:srgbClr val="000000"/>
                          </a:solidFill>
                          <a:effectLst/>
                          <a:latin typeface="+mn-lt"/>
                        </a:rPr>
                        <a:t>249 </a:t>
                      </a:r>
                    </a:p>
                  </a:txBody>
                  <a:tcPr marL="12700" marR="12700" marT="9525" marB="0" anchor="ctr">
                    <a:lnL>
                      <a:noFill/>
                    </a:lnL>
                    <a:lnR>
                      <a:noFill/>
                    </a:lnR>
                    <a:lnT>
                      <a:noFill/>
                    </a:lnT>
                    <a:lnB>
                      <a:noFill/>
                    </a:lnB>
                  </a:tcPr>
                </a:tc>
                <a:tc>
                  <a:txBody>
                    <a:bodyPr/>
                    <a:lstStyle/>
                    <a:p>
                      <a:pPr algn="ctr" fontAlgn="ctr"/>
                      <a:r>
                        <a:rPr lang="en-US" sz="2000" b="0" i="0" u="none" strike="noStrike" dirty="0">
                          <a:solidFill>
                            <a:srgbClr val="000000"/>
                          </a:solidFill>
                          <a:effectLst/>
                          <a:latin typeface="+mn-lt"/>
                        </a:rPr>
                        <a:t>359 </a:t>
                      </a:r>
                    </a:p>
                  </a:txBody>
                  <a:tcPr marL="12700" marR="12700" marT="9525" marB="0" anchor="ctr">
                    <a:lnL>
                      <a:noFill/>
                    </a:lnL>
                    <a:lnR>
                      <a:noFill/>
                    </a:lnR>
                    <a:lnT>
                      <a:noFill/>
                    </a:lnT>
                    <a:lnB>
                      <a:noFill/>
                    </a:lnB>
                  </a:tcPr>
                </a:tc>
              </a:tr>
              <a:tr h="476886">
                <a:tc>
                  <a:txBody>
                    <a:bodyPr/>
                    <a:lstStyle/>
                    <a:p>
                      <a:pPr algn="ctr" fontAlgn="ctr"/>
                      <a:r>
                        <a:rPr lang="en-US" sz="2000" b="0" i="0" u="none" strike="noStrike" dirty="0">
                          <a:solidFill>
                            <a:srgbClr val="000000"/>
                          </a:solidFill>
                          <a:effectLst/>
                          <a:latin typeface="+mn-lt"/>
                        </a:rPr>
                        <a:t>3-5</a:t>
                      </a:r>
                    </a:p>
                  </a:txBody>
                  <a:tcPr marL="12700" marR="12700"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24,000 </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3,672 </a:t>
                      </a:r>
                      <a:r>
                        <a:rPr lang="en-US" sz="2000" b="0" i="0" u="none" strike="noStrike" dirty="0" smtClean="0">
                          <a:solidFill>
                            <a:srgbClr val="000000"/>
                          </a:solidFill>
                          <a:effectLst/>
                          <a:latin typeface="+mn-lt"/>
                        </a:rPr>
                        <a:t>(15.3%)</a:t>
                      </a:r>
                      <a:endParaRPr lang="en-US" sz="2000" b="0" i="0" u="none" strike="noStrike" dirty="0">
                        <a:solidFill>
                          <a:srgbClr val="000000"/>
                        </a:solidFill>
                        <a:effectLst/>
                        <a:latin typeface="+mn-lt"/>
                      </a:endParaRP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2,847 </a:t>
                      </a:r>
                    </a:p>
                  </a:txBody>
                  <a:tcPr marL="12700" marR="12700"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2000" b="0" i="0" u="none" strike="noStrike" dirty="0">
                          <a:solidFill>
                            <a:srgbClr val="000000"/>
                          </a:solidFill>
                          <a:effectLst/>
                          <a:latin typeface="+mn-lt"/>
                        </a:rPr>
                        <a:t>393 </a:t>
                      </a:r>
                    </a:p>
                  </a:txBody>
                  <a:tcPr marL="12700" marR="12700" marT="9525" marB="0" anchor="ctr">
                    <a:lnL>
                      <a:noFill/>
                    </a:lnL>
                    <a:lnR>
                      <a:noFill/>
                    </a:lnR>
                    <a:lnT>
                      <a:noFill/>
                    </a:lnT>
                    <a:lnB>
                      <a:noFill/>
                    </a:lnB>
                  </a:tcPr>
                </a:tc>
                <a:tc>
                  <a:txBody>
                    <a:bodyPr/>
                    <a:lstStyle/>
                    <a:p>
                      <a:pPr algn="ctr" fontAlgn="ctr"/>
                      <a:r>
                        <a:rPr lang="en-US" sz="2000" b="0" i="0" u="none" strike="noStrike" dirty="0">
                          <a:solidFill>
                            <a:srgbClr val="000000"/>
                          </a:solidFill>
                          <a:effectLst/>
                          <a:latin typeface="+mn-lt"/>
                        </a:rPr>
                        <a:t>432 </a:t>
                      </a:r>
                    </a:p>
                  </a:txBody>
                  <a:tcPr marL="12700" marR="12700" marT="9525" marB="0" anchor="ctr">
                    <a:lnL>
                      <a:noFill/>
                    </a:lnL>
                    <a:lnR>
                      <a:noFill/>
                    </a:lnR>
                    <a:lnT>
                      <a:noFill/>
                    </a:lnT>
                    <a:lnB>
                      <a:noFill/>
                    </a:lnB>
                  </a:tcPr>
                </a:tc>
              </a:tr>
              <a:tr h="476886">
                <a:tc>
                  <a:txBody>
                    <a:bodyPr/>
                    <a:lstStyle/>
                    <a:p>
                      <a:pPr algn="ctr" fontAlgn="ctr"/>
                      <a:r>
                        <a:rPr lang="en-US" sz="2000" b="0" i="0" u="none" strike="noStrike" dirty="0">
                          <a:solidFill>
                            <a:srgbClr val="000000"/>
                          </a:solidFill>
                          <a:effectLst/>
                          <a:latin typeface="+mn-lt"/>
                        </a:rPr>
                        <a:t>6-8</a:t>
                      </a:r>
                    </a:p>
                  </a:txBody>
                  <a:tcPr marL="12700" marR="12700"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24,000 </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5,861 </a:t>
                      </a:r>
                      <a:r>
                        <a:rPr lang="en-US" sz="2000" b="0" i="0" u="none" strike="noStrike" dirty="0" smtClean="0">
                          <a:solidFill>
                            <a:srgbClr val="000000"/>
                          </a:solidFill>
                          <a:effectLst/>
                          <a:latin typeface="+mn-lt"/>
                        </a:rPr>
                        <a:t>(24.4%)</a:t>
                      </a:r>
                      <a:endParaRPr lang="en-US" sz="2000" b="0" i="0" u="none" strike="noStrike" dirty="0">
                        <a:solidFill>
                          <a:srgbClr val="000000"/>
                        </a:solidFill>
                        <a:effectLst/>
                        <a:latin typeface="+mn-lt"/>
                      </a:endParaRP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3,865 </a:t>
                      </a:r>
                    </a:p>
                  </a:txBody>
                  <a:tcPr marL="12700" marR="12700"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2000" b="0" i="0" u="none" strike="noStrike" dirty="0">
                          <a:solidFill>
                            <a:srgbClr val="000000"/>
                          </a:solidFill>
                          <a:effectLst/>
                          <a:latin typeface="+mn-lt"/>
                        </a:rPr>
                        <a:t>900 </a:t>
                      </a:r>
                    </a:p>
                  </a:txBody>
                  <a:tcPr marL="12700" marR="12700" marT="9525" marB="0" anchor="ctr">
                    <a:lnL>
                      <a:noFill/>
                    </a:lnL>
                    <a:lnR>
                      <a:noFill/>
                    </a:lnR>
                    <a:lnT>
                      <a:noFill/>
                    </a:lnT>
                    <a:lnB>
                      <a:noFill/>
                    </a:lnB>
                  </a:tcPr>
                </a:tc>
                <a:tc>
                  <a:txBody>
                    <a:bodyPr/>
                    <a:lstStyle/>
                    <a:p>
                      <a:pPr algn="ctr" fontAlgn="ctr"/>
                      <a:r>
                        <a:rPr lang="en-US" sz="2000" b="0" i="0" u="none" strike="noStrike" dirty="0">
                          <a:solidFill>
                            <a:srgbClr val="000000"/>
                          </a:solidFill>
                          <a:effectLst/>
                          <a:latin typeface="+mn-lt"/>
                        </a:rPr>
                        <a:t>1,096 </a:t>
                      </a:r>
                    </a:p>
                  </a:txBody>
                  <a:tcPr marL="12700" marR="12700" marT="9525" marB="0" anchor="ctr">
                    <a:lnL>
                      <a:noFill/>
                    </a:lnL>
                    <a:lnR>
                      <a:noFill/>
                    </a:lnR>
                    <a:lnT>
                      <a:noFill/>
                    </a:lnT>
                    <a:lnB>
                      <a:noFill/>
                    </a:lnB>
                  </a:tcPr>
                </a:tc>
              </a:tr>
              <a:tr h="476886">
                <a:tc>
                  <a:txBody>
                    <a:bodyPr/>
                    <a:lstStyle/>
                    <a:p>
                      <a:pPr algn="ctr" fontAlgn="ctr"/>
                      <a:r>
                        <a:rPr lang="en-US" sz="2000" b="0" i="0" u="none" strike="noStrike" dirty="0">
                          <a:solidFill>
                            <a:srgbClr val="000000"/>
                          </a:solidFill>
                          <a:effectLst/>
                          <a:latin typeface="+mn-lt"/>
                        </a:rPr>
                        <a:t>9-12</a:t>
                      </a:r>
                    </a:p>
                  </a:txBody>
                  <a:tcPr marL="12700" marR="12700"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mn-lt"/>
                        </a:rPr>
                        <a:t>24,000 </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mn-lt"/>
                        </a:rPr>
                        <a:t>8,957 </a:t>
                      </a:r>
                      <a:r>
                        <a:rPr lang="en-US" sz="2000" b="0" i="0" u="none" strike="noStrike" dirty="0" smtClean="0">
                          <a:solidFill>
                            <a:srgbClr val="000000"/>
                          </a:solidFill>
                          <a:effectLst/>
                          <a:latin typeface="+mn-lt"/>
                        </a:rPr>
                        <a:t>(37.3%)</a:t>
                      </a:r>
                      <a:endParaRPr lang="en-US" sz="2000" b="0" i="0" u="none" strike="noStrike" dirty="0">
                        <a:solidFill>
                          <a:srgbClr val="000000"/>
                        </a:solidFill>
                        <a:effectLst/>
                        <a:latin typeface="+mn-lt"/>
                      </a:endParaRP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mn-lt"/>
                        </a:rPr>
                        <a:t>4,508 </a:t>
                      </a:r>
                    </a:p>
                  </a:txBody>
                  <a:tcPr marL="12700" marR="12700"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mn-lt"/>
                        </a:rPr>
                        <a:t>1,354 </a:t>
                      </a:r>
                    </a:p>
                  </a:txBody>
                  <a:tcPr marL="12700" marR="12700"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mn-lt"/>
                        </a:rPr>
                        <a:t>2,735 </a:t>
                      </a:r>
                    </a:p>
                  </a:txBody>
                  <a:tcPr marL="12700" marR="12700" marT="9525" marB="0" anchor="ctr">
                    <a:lnL>
                      <a:noFill/>
                    </a:lnL>
                    <a:lnR>
                      <a:noFill/>
                    </a:lnR>
                    <a:lnT>
                      <a:noFill/>
                    </a:lnT>
                    <a:lnB w="6350" cap="flat" cmpd="sng" algn="ctr">
                      <a:solidFill>
                        <a:srgbClr val="000000"/>
                      </a:solidFill>
                      <a:prstDash val="solid"/>
                      <a:round/>
                      <a:headEnd type="none" w="med" len="med"/>
                      <a:tailEnd type="none" w="med" len="med"/>
                    </a:lnB>
                  </a:tcPr>
                </a:tc>
              </a:tr>
              <a:tr h="476886">
                <a:tc>
                  <a:txBody>
                    <a:bodyPr/>
                    <a:lstStyle/>
                    <a:p>
                      <a:pPr algn="ctr" fontAlgn="ctr"/>
                      <a:r>
                        <a:rPr lang="en-US" sz="2000" b="1" i="0" u="none" strike="noStrike" dirty="0">
                          <a:solidFill>
                            <a:srgbClr val="000000"/>
                          </a:solidFill>
                          <a:effectLst/>
                          <a:latin typeface="+mn-lt"/>
                        </a:rPr>
                        <a:t>Total</a:t>
                      </a:r>
                    </a:p>
                  </a:txBody>
                  <a:tcPr marL="12700" marR="12700"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mn-lt"/>
                        </a:rPr>
                        <a:t>144,000 </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mn-lt"/>
                        </a:rPr>
                        <a:t>24,883 </a:t>
                      </a:r>
                      <a:r>
                        <a:rPr lang="en-US" sz="2000" b="1" i="0" u="none" strike="noStrike" dirty="0" smtClean="0">
                          <a:solidFill>
                            <a:srgbClr val="000000"/>
                          </a:solidFill>
                          <a:effectLst/>
                          <a:latin typeface="+mn-lt"/>
                        </a:rPr>
                        <a:t>(17.3%)</a:t>
                      </a:r>
                      <a:endParaRPr lang="en-US" sz="2000" b="1" i="0" u="none" strike="noStrike" dirty="0">
                        <a:solidFill>
                          <a:srgbClr val="000000"/>
                        </a:solidFill>
                        <a:effectLst/>
                        <a:latin typeface="+mn-lt"/>
                      </a:endParaRP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mn-lt"/>
                        </a:rPr>
                        <a:t>16,551 </a:t>
                      </a:r>
                    </a:p>
                  </a:txBody>
                  <a:tcPr marL="12700" marR="12700"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mn-lt"/>
                        </a:rPr>
                        <a:t>2,920 </a:t>
                      </a:r>
                    </a:p>
                  </a:txBody>
                  <a:tcPr marL="12700" marR="12700"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mn-lt"/>
                        </a:rPr>
                        <a:t>5,052 </a:t>
                      </a:r>
                    </a:p>
                  </a:txBody>
                  <a:tcPr marL="12700" marR="12700"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896094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0560" y="152400"/>
            <a:ext cx="7162800" cy="1450757"/>
          </a:xfrm>
        </p:spPr>
        <p:txBody>
          <a:bodyPr>
            <a:normAutofit/>
          </a:bodyPr>
          <a:lstStyle/>
          <a:p>
            <a:r>
              <a:rPr lang="en-US" sz="3600" dirty="0" smtClean="0"/>
              <a:t>Student Registration Status by Grade Band:  Oregon </a:t>
            </a:r>
            <a:r>
              <a:rPr lang="en-US" sz="2400" dirty="0" smtClean="0"/>
              <a:t>(Oct. 20, 2014)</a:t>
            </a:r>
            <a:endParaRPr lang="en-US" sz="2400" dirty="0"/>
          </a:p>
        </p:txBody>
      </p:sp>
      <p:sp>
        <p:nvSpPr>
          <p:cNvPr id="3" name="Slide Number Placeholder 2"/>
          <p:cNvSpPr>
            <a:spLocks noGrp="1"/>
          </p:cNvSpPr>
          <p:nvPr>
            <p:ph type="sldNum" sz="quarter" idx="4294967295"/>
          </p:nvPr>
        </p:nvSpPr>
        <p:spPr>
          <a:xfrm>
            <a:off x="8737600" y="6477001"/>
            <a:ext cx="2844800" cy="381000"/>
          </a:xfrm>
          <a:prstGeom prst="rect">
            <a:avLst/>
          </a:prstGeom>
        </p:spPr>
        <p:txBody>
          <a:bodyPr/>
          <a:lstStyle/>
          <a:p>
            <a:pPr>
              <a:defRPr/>
            </a:pPr>
            <a:fld id="{CE940D3A-B580-4612-8A82-7356B2C914C7}" type="slidenum">
              <a:rPr lang="en-US" smtClean="0">
                <a:solidFill>
                  <a:srgbClr val="FFFFFF"/>
                </a:solidFill>
              </a:rPr>
              <a:pPr>
                <a:defRPr/>
              </a:pPr>
              <a:t>12</a:t>
            </a:fld>
            <a:endParaRPr lang="en-US" dirty="0">
              <a:solidFill>
                <a:srgbClr val="FFFFFF"/>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510760229"/>
              </p:ext>
            </p:extLst>
          </p:nvPr>
        </p:nvGraphicFramePr>
        <p:xfrm>
          <a:off x="508000" y="1530018"/>
          <a:ext cx="11232896" cy="4545029"/>
        </p:xfrm>
        <a:graphic>
          <a:graphicData uri="http://schemas.openxmlformats.org/drawingml/2006/table">
            <a:tbl>
              <a:tblPr/>
              <a:tblGrid>
                <a:gridCol w="1227239"/>
                <a:gridCol w="1206921"/>
                <a:gridCol w="1081200"/>
                <a:gridCol w="1813560"/>
                <a:gridCol w="2900084"/>
                <a:gridCol w="1219112"/>
                <a:gridCol w="1784780"/>
              </a:tblGrid>
              <a:tr h="452638">
                <a:tc>
                  <a:txBody>
                    <a:bodyPr/>
                    <a:lstStyle/>
                    <a:p>
                      <a:pPr algn="l" fontAlgn="ctr"/>
                      <a:r>
                        <a:rPr lang="en-US" sz="2000" b="1" i="0" u="none" strike="noStrike" dirty="0">
                          <a:solidFill>
                            <a:srgbClr val="000000"/>
                          </a:solidFill>
                          <a:effectLst/>
                          <a:latin typeface="+mn-lt"/>
                        </a:rPr>
                        <a:t> </a:t>
                      </a:r>
                    </a:p>
                  </a:txBody>
                  <a:tcPr marL="12700" marR="12700"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2000" b="1" i="0" u="none" strike="noStrike" dirty="0">
                          <a:solidFill>
                            <a:srgbClr val="000000"/>
                          </a:solidFill>
                          <a:effectLst/>
                          <a:latin typeface="+mn-lt"/>
                        </a:rPr>
                        <a:t> </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endParaRPr lang="en-US" sz="2000" b="1" i="0" u="none" strike="noStrike" dirty="0">
                        <a:solidFill>
                          <a:srgbClr val="000000"/>
                        </a:solidFill>
                        <a:effectLst/>
                        <a:latin typeface="+mn-lt"/>
                      </a:endParaRP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n-US" sz="2000" b="1" i="0" u="none" strike="noStrike" dirty="0">
                          <a:solidFill>
                            <a:srgbClr val="000000"/>
                          </a:solidFill>
                          <a:effectLst/>
                          <a:latin typeface="+mn-lt"/>
                        </a:rPr>
                        <a:t> </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3">
                  <a:txBody>
                    <a:bodyPr/>
                    <a:lstStyle/>
                    <a:p>
                      <a:pPr algn="ctr" fontAlgn="ctr"/>
                      <a:r>
                        <a:rPr lang="en-US" sz="2000" b="1" i="0" u="none" strike="noStrike" dirty="0">
                          <a:solidFill>
                            <a:srgbClr val="000000"/>
                          </a:solidFill>
                          <a:effectLst/>
                          <a:latin typeface="+mn-lt"/>
                        </a:rPr>
                        <a:t>Registration Status</a:t>
                      </a:r>
                    </a:p>
                  </a:txBody>
                  <a:tcPr marL="12700" marR="12700"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914705">
                <a:tc>
                  <a:txBody>
                    <a:bodyPr/>
                    <a:lstStyle/>
                    <a:p>
                      <a:pPr algn="ctr" fontAlgn="b"/>
                      <a:r>
                        <a:rPr lang="en-US" sz="2000" b="1" i="0" u="none" strike="noStrike" dirty="0">
                          <a:solidFill>
                            <a:srgbClr val="000000"/>
                          </a:solidFill>
                          <a:effectLst/>
                          <a:latin typeface="+mn-lt"/>
                        </a:rPr>
                        <a:t>State</a:t>
                      </a:r>
                    </a:p>
                  </a:txBody>
                  <a:tcPr marL="12700" marR="12700"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a:solidFill>
                            <a:srgbClr val="000000"/>
                          </a:solidFill>
                          <a:effectLst/>
                          <a:latin typeface="+mn-lt"/>
                        </a:rPr>
                        <a:t>Grade Band</a:t>
                      </a:r>
                    </a:p>
                  </a:txBody>
                  <a:tcPr marL="12700" marR="1270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smtClean="0">
                          <a:solidFill>
                            <a:srgbClr val="000000"/>
                          </a:solidFill>
                          <a:effectLst/>
                          <a:latin typeface="+mn-lt"/>
                        </a:rPr>
                        <a:t>Oregon Target</a:t>
                      </a:r>
                      <a:endParaRPr lang="en-US" sz="2000" b="1" i="0" u="none" strike="noStrike" dirty="0">
                        <a:solidFill>
                          <a:srgbClr val="000000"/>
                        </a:solidFill>
                        <a:effectLst/>
                        <a:latin typeface="+mn-lt"/>
                      </a:endParaRPr>
                    </a:p>
                  </a:txBody>
                  <a:tcPr marL="12700" marR="1270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a:solidFill>
                            <a:srgbClr val="000000"/>
                          </a:solidFill>
                          <a:effectLst/>
                          <a:latin typeface="+mn-lt"/>
                        </a:rPr>
                        <a:t>Total N</a:t>
                      </a:r>
                    </a:p>
                  </a:txBody>
                  <a:tcPr marL="12700" marR="1270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a:solidFill>
                            <a:srgbClr val="000000"/>
                          </a:solidFill>
                          <a:effectLst/>
                          <a:latin typeface="+mn-lt"/>
                        </a:rPr>
                        <a:t>Current ELL</a:t>
                      </a:r>
                    </a:p>
                  </a:txBody>
                  <a:tcPr marL="12700" marR="12700"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a:solidFill>
                            <a:srgbClr val="000000"/>
                          </a:solidFill>
                          <a:effectLst/>
                          <a:latin typeface="+mn-lt"/>
                        </a:rPr>
                        <a:t>Former ELL</a:t>
                      </a:r>
                    </a:p>
                  </a:txBody>
                  <a:tcPr marL="12700" marR="12700"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a:solidFill>
                            <a:srgbClr val="000000"/>
                          </a:solidFill>
                          <a:effectLst/>
                          <a:latin typeface="+mn-lt"/>
                        </a:rPr>
                        <a:t>Screened but English Proficient</a:t>
                      </a:r>
                    </a:p>
                  </a:txBody>
                  <a:tcPr marL="12700" marR="12700"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2638">
                <a:tc>
                  <a:txBody>
                    <a:bodyPr/>
                    <a:lstStyle/>
                    <a:p>
                      <a:pPr algn="ctr" fontAlgn="ctr"/>
                      <a:r>
                        <a:rPr lang="en-US" sz="2000" b="0" i="0" u="none" strike="noStrike" dirty="0" smtClean="0">
                          <a:solidFill>
                            <a:srgbClr val="000000"/>
                          </a:solidFill>
                          <a:effectLst/>
                          <a:latin typeface="+mn-lt"/>
                        </a:rPr>
                        <a:t>Oregon</a:t>
                      </a:r>
                      <a:endParaRPr lang="en-US" sz="2000" b="0" i="0" u="none" strike="noStrike" dirty="0">
                        <a:solidFill>
                          <a:srgbClr val="000000"/>
                        </a:solidFill>
                        <a:effectLst/>
                        <a:latin typeface="+mn-lt"/>
                      </a:endParaRPr>
                    </a:p>
                  </a:txBody>
                  <a:tcPr marL="12700" marR="12700"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2000" b="0" i="0" u="none" strike="noStrike" dirty="0">
                          <a:solidFill>
                            <a:srgbClr val="000000"/>
                          </a:solidFill>
                          <a:effectLst/>
                          <a:latin typeface="+mn-lt"/>
                        </a:rPr>
                        <a:t>K</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2000" b="0" i="0" u="none" strike="noStrike" dirty="0" smtClean="0">
                          <a:solidFill>
                            <a:srgbClr val="000000"/>
                          </a:solidFill>
                          <a:effectLst/>
                          <a:latin typeface="+mn-lt"/>
                        </a:rPr>
                        <a:t>TBD</a:t>
                      </a:r>
                      <a:endParaRPr lang="en-US" sz="2000" b="0" i="0" u="none" strike="noStrike" dirty="0">
                        <a:solidFill>
                          <a:srgbClr val="000000"/>
                        </a:solidFill>
                        <a:effectLst/>
                        <a:latin typeface="+mn-lt"/>
                      </a:endParaRP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2000" b="0" i="0" u="none" strike="noStrike" dirty="0">
                          <a:solidFill>
                            <a:srgbClr val="000000"/>
                          </a:solidFill>
                          <a:effectLst/>
                          <a:latin typeface="+mn-lt"/>
                        </a:rPr>
                        <a:t>71 </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2000" b="0" i="0" u="none" strike="noStrike" dirty="0">
                          <a:solidFill>
                            <a:srgbClr val="000000"/>
                          </a:solidFill>
                          <a:effectLst/>
                          <a:latin typeface="+mn-lt"/>
                        </a:rPr>
                        <a:t>65 </a:t>
                      </a:r>
                    </a:p>
                  </a:txBody>
                  <a:tcPr marL="12700" marR="12700"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2000" b="0" i="0" u="none" strike="noStrike" dirty="0">
                          <a:solidFill>
                            <a:srgbClr val="000000"/>
                          </a:solidFill>
                          <a:effectLst/>
                          <a:latin typeface="+mn-lt"/>
                        </a:rPr>
                        <a:t>0 </a:t>
                      </a:r>
                    </a:p>
                  </a:txBody>
                  <a:tcPr marL="12700" marR="12700"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2000" b="0" i="0" u="none" strike="noStrike" dirty="0">
                          <a:solidFill>
                            <a:srgbClr val="000000"/>
                          </a:solidFill>
                          <a:effectLst/>
                          <a:latin typeface="+mn-lt"/>
                        </a:rPr>
                        <a:t>6 </a:t>
                      </a:r>
                    </a:p>
                  </a:txBody>
                  <a:tcPr marL="12700" marR="12700" marT="9525" marB="0" anchor="ctr">
                    <a:lnL>
                      <a:noFill/>
                    </a:lnL>
                    <a:lnR>
                      <a:noFill/>
                    </a:lnR>
                    <a:lnT w="6350" cap="flat" cmpd="sng" algn="ctr">
                      <a:solidFill>
                        <a:srgbClr val="000000"/>
                      </a:solidFill>
                      <a:prstDash val="solid"/>
                      <a:round/>
                      <a:headEnd type="none" w="med" len="med"/>
                      <a:tailEnd type="none" w="med" len="med"/>
                    </a:lnT>
                    <a:lnB>
                      <a:noFill/>
                    </a:lnB>
                  </a:tcPr>
                </a:tc>
              </a:tr>
              <a:tr h="452638">
                <a:tc>
                  <a:txBody>
                    <a:bodyPr/>
                    <a:lstStyle/>
                    <a:p>
                      <a:pPr algn="l" fontAlgn="ctr"/>
                      <a:r>
                        <a:rPr lang="en-US" sz="2000" b="0" i="0" u="none" strike="noStrike" dirty="0">
                          <a:solidFill>
                            <a:srgbClr val="000000"/>
                          </a:solidFill>
                          <a:effectLst/>
                          <a:latin typeface="+mn-lt"/>
                        </a:rPr>
                        <a:t> </a:t>
                      </a:r>
                    </a:p>
                  </a:txBody>
                  <a:tcPr marL="12700" marR="12700"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1</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endParaRPr lang="en-US" sz="2000" b="0" i="0" u="none" strike="noStrike" dirty="0">
                        <a:solidFill>
                          <a:srgbClr val="000000"/>
                        </a:solidFill>
                        <a:effectLst/>
                        <a:latin typeface="+mn-lt"/>
                      </a:endParaRP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101 </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94 </a:t>
                      </a:r>
                    </a:p>
                  </a:txBody>
                  <a:tcPr marL="12700" marR="12700"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2000" b="0" i="0" u="none" strike="noStrike" dirty="0">
                          <a:solidFill>
                            <a:srgbClr val="000000"/>
                          </a:solidFill>
                          <a:effectLst/>
                          <a:latin typeface="+mn-lt"/>
                        </a:rPr>
                        <a:t>4 </a:t>
                      </a:r>
                    </a:p>
                  </a:txBody>
                  <a:tcPr marL="12700" marR="12700" marT="9525" marB="0" anchor="ctr">
                    <a:lnL>
                      <a:noFill/>
                    </a:lnL>
                    <a:lnR>
                      <a:noFill/>
                    </a:lnR>
                    <a:lnT>
                      <a:noFill/>
                    </a:lnT>
                    <a:lnB>
                      <a:noFill/>
                    </a:lnB>
                  </a:tcPr>
                </a:tc>
                <a:tc>
                  <a:txBody>
                    <a:bodyPr/>
                    <a:lstStyle/>
                    <a:p>
                      <a:pPr algn="ctr" fontAlgn="ctr"/>
                      <a:r>
                        <a:rPr lang="en-US" sz="2000" b="0" i="0" u="none" strike="noStrike" dirty="0">
                          <a:solidFill>
                            <a:srgbClr val="000000"/>
                          </a:solidFill>
                          <a:effectLst/>
                          <a:latin typeface="+mn-lt"/>
                        </a:rPr>
                        <a:t>3 </a:t>
                      </a:r>
                    </a:p>
                  </a:txBody>
                  <a:tcPr marL="12700" marR="12700" marT="9525" marB="0" anchor="ctr">
                    <a:lnL>
                      <a:noFill/>
                    </a:lnL>
                    <a:lnR>
                      <a:noFill/>
                    </a:lnR>
                    <a:lnT>
                      <a:noFill/>
                    </a:lnT>
                    <a:lnB>
                      <a:noFill/>
                    </a:lnB>
                  </a:tcPr>
                </a:tc>
              </a:tr>
              <a:tr h="452638">
                <a:tc>
                  <a:txBody>
                    <a:bodyPr/>
                    <a:lstStyle/>
                    <a:p>
                      <a:pPr algn="l" fontAlgn="ctr"/>
                      <a:r>
                        <a:rPr lang="en-US" sz="2000" b="0" i="0" u="none" strike="noStrike" dirty="0">
                          <a:solidFill>
                            <a:srgbClr val="000000"/>
                          </a:solidFill>
                          <a:effectLst/>
                          <a:latin typeface="+mn-lt"/>
                        </a:rPr>
                        <a:t> </a:t>
                      </a:r>
                    </a:p>
                  </a:txBody>
                  <a:tcPr marL="12700" marR="12700"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2-3</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endParaRPr lang="en-US" sz="2000" b="0" i="0" u="none" strike="noStrike" dirty="0">
                        <a:solidFill>
                          <a:srgbClr val="000000"/>
                        </a:solidFill>
                        <a:effectLst/>
                        <a:latin typeface="+mn-lt"/>
                      </a:endParaRP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216 </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200 </a:t>
                      </a:r>
                    </a:p>
                  </a:txBody>
                  <a:tcPr marL="12700" marR="12700"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2000" b="0" i="0" u="none" strike="noStrike" dirty="0">
                          <a:solidFill>
                            <a:srgbClr val="000000"/>
                          </a:solidFill>
                          <a:effectLst/>
                          <a:latin typeface="+mn-lt"/>
                        </a:rPr>
                        <a:t>13 </a:t>
                      </a:r>
                    </a:p>
                  </a:txBody>
                  <a:tcPr marL="12700" marR="12700" marT="9525" marB="0" anchor="ctr">
                    <a:lnL>
                      <a:noFill/>
                    </a:lnL>
                    <a:lnR>
                      <a:noFill/>
                    </a:lnR>
                    <a:lnT>
                      <a:noFill/>
                    </a:lnT>
                    <a:lnB>
                      <a:noFill/>
                    </a:lnB>
                  </a:tcPr>
                </a:tc>
                <a:tc>
                  <a:txBody>
                    <a:bodyPr/>
                    <a:lstStyle/>
                    <a:p>
                      <a:pPr algn="ctr" fontAlgn="ctr"/>
                      <a:r>
                        <a:rPr lang="en-US" sz="2000" b="0" i="0" u="none" strike="noStrike" dirty="0">
                          <a:solidFill>
                            <a:srgbClr val="000000"/>
                          </a:solidFill>
                          <a:effectLst/>
                          <a:latin typeface="+mn-lt"/>
                        </a:rPr>
                        <a:t>3 </a:t>
                      </a:r>
                    </a:p>
                  </a:txBody>
                  <a:tcPr marL="12700" marR="12700" marT="9525" marB="0" anchor="ctr">
                    <a:lnL>
                      <a:noFill/>
                    </a:lnL>
                    <a:lnR>
                      <a:noFill/>
                    </a:lnR>
                    <a:lnT>
                      <a:noFill/>
                    </a:lnT>
                    <a:lnB>
                      <a:noFill/>
                    </a:lnB>
                  </a:tcPr>
                </a:tc>
              </a:tr>
              <a:tr h="452638">
                <a:tc>
                  <a:txBody>
                    <a:bodyPr/>
                    <a:lstStyle/>
                    <a:p>
                      <a:pPr algn="l" fontAlgn="ctr"/>
                      <a:r>
                        <a:rPr lang="en-US" sz="2000" b="0" i="0" u="none" strike="noStrike" dirty="0">
                          <a:solidFill>
                            <a:srgbClr val="000000"/>
                          </a:solidFill>
                          <a:effectLst/>
                          <a:latin typeface="+mn-lt"/>
                        </a:rPr>
                        <a:t> </a:t>
                      </a:r>
                    </a:p>
                  </a:txBody>
                  <a:tcPr marL="12700" marR="12700"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4-5</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endParaRPr lang="en-US" sz="2000" b="0" i="0" u="none" strike="noStrike" dirty="0">
                        <a:solidFill>
                          <a:srgbClr val="000000"/>
                        </a:solidFill>
                        <a:effectLst/>
                        <a:latin typeface="+mn-lt"/>
                      </a:endParaRP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165 </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119 </a:t>
                      </a:r>
                    </a:p>
                  </a:txBody>
                  <a:tcPr marL="12700" marR="12700"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2000" b="0" i="0" u="none" strike="noStrike" dirty="0">
                          <a:solidFill>
                            <a:srgbClr val="000000"/>
                          </a:solidFill>
                          <a:effectLst/>
                          <a:latin typeface="+mn-lt"/>
                        </a:rPr>
                        <a:t>44 </a:t>
                      </a:r>
                    </a:p>
                  </a:txBody>
                  <a:tcPr marL="12700" marR="12700" marT="9525" marB="0" anchor="ctr">
                    <a:lnL>
                      <a:noFill/>
                    </a:lnL>
                    <a:lnR>
                      <a:noFill/>
                    </a:lnR>
                    <a:lnT>
                      <a:noFill/>
                    </a:lnT>
                    <a:lnB>
                      <a:noFill/>
                    </a:lnB>
                  </a:tcPr>
                </a:tc>
                <a:tc>
                  <a:txBody>
                    <a:bodyPr/>
                    <a:lstStyle/>
                    <a:p>
                      <a:pPr algn="ctr" fontAlgn="ctr"/>
                      <a:r>
                        <a:rPr lang="en-US" sz="2000" b="0" i="0" u="none" strike="noStrike" dirty="0">
                          <a:solidFill>
                            <a:srgbClr val="000000"/>
                          </a:solidFill>
                          <a:effectLst/>
                          <a:latin typeface="+mn-lt"/>
                        </a:rPr>
                        <a:t>2 </a:t>
                      </a:r>
                    </a:p>
                  </a:txBody>
                  <a:tcPr marL="12700" marR="12700" marT="9525" marB="0" anchor="ctr">
                    <a:lnL>
                      <a:noFill/>
                    </a:lnL>
                    <a:lnR>
                      <a:noFill/>
                    </a:lnR>
                    <a:lnT>
                      <a:noFill/>
                    </a:lnT>
                    <a:lnB>
                      <a:noFill/>
                    </a:lnB>
                  </a:tcPr>
                </a:tc>
              </a:tr>
              <a:tr h="452638">
                <a:tc>
                  <a:txBody>
                    <a:bodyPr/>
                    <a:lstStyle/>
                    <a:p>
                      <a:pPr algn="l" fontAlgn="ctr"/>
                      <a:r>
                        <a:rPr lang="en-US" sz="2000" b="0" i="0" u="none" strike="noStrike" dirty="0">
                          <a:solidFill>
                            <a:srgbClr val="000000"/>
                          </a:solidFill>
                          <a:effectLst/>
                          <a:latin typeface="+mn-lt"/>
                        </a:rPr>
                        <a:t> </a:t>
                      </a:r>
                    </a:p>
                  </a:txBody>
                  <a:tcPr marL="12700" marR="12700"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6-8</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endParaRPr lang="en-US" sz="2000" b="0" i="0" u="none" strike="noStrike" dirty="0">
                        <a:solidFill>
                          <a:srgbClr val="000000"/>
                        </a:solidFill>
                        <a:effectLst/>
                        <a:latin typeface="+mn-lt"/>
                      </a:endParaRP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926 </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475 </a:t>
                      </a:r>
                    </a:p>
                  </a:txBody>
                  <a:tcPr marL="12700" marR="12700"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2000" b="0" i="0" u="none" strike="noStrike" dirty="0">
                          <a:solidFill>
                            <a:srgbClr val="000000"/>
                          </a:solidFill>
                          <a:effectLst/>
                          <a:latin typeface="+mn-lt"/>
                        </a:rPr>
                        <a:t>345 </a:t>
                      </a:r>
                    </a:p>
                  </a:txBody>
                  <a:tcPr marL="12700" marR="12700" marT="9525" marB="0" anchor="ctr">
                    <a:lnL>
                      <a:noFill/>
                    </a:lnL>
                    <a:lnR>
                      <a:noFill/>
                    </a:lnR>
                    <a:lnT>
                      <a:noFill/>
                    </a:lnT>
                    <a:lnB>
                      <a:noFill/>
                    </a:lnB>
                  </a:tcPr>
                </a:tc>
                <a:tc>
                  <a:txBody>
                    <a:bodyPr/>
                    <a:lstStyle/>
                    <a:p>
                      <a:pPr algn="ctr" fontAlgn="ctr"/>
                      <a:r>
                        <a:rPr lang="en-US" sz="2000" b="0" i="0" u="none" strike="noStrike" dirty="0">
                          <a:solidFill>
                            <a:srgbClr val="000000"/>
                          </a:solidFill>
                          <a:effectLst/>
                          <a:latin typeface="+mn-lt"/>
                        </a:rPr>
                        <a:t>106 </a:t>
                      </a:r>
                    </a:p>
                  </a:txBody>
                  <a:tcPr marL="12700" marR="12700" marT="9525" marB="0" anchor="ctr">
                    <a:lnL>
                      <a:noFill/>
                    </a:lnL>
                    <a:lnR>
                      <a:noFill/>
                    </a:lnR>
                    <a:lnT>
                      <a:noFill/>
                    </a:lnT>
                    <a:lnB>
                      <a:noFill/>
                    </a:lnB>
                  </a:tcPr>
                </a:tc>
              </a:tr>
              <a:tr h="452638">
                <a:tc>
                  <a:txBody>
                    <a:bodyPr/>
                    <a:lstStyle/>
                    <a:p>
                      <a:pPr algn="l" fontAlgn="ctr"/>
                      <a:r>
                        <a:rPr lang="en-US" sz="2000" b="0" i="0" u="none" strike="noStrike" dirty="0">
                          <a:solidFill>
                            <a:srgbClr val="000000"/>
                          </a:solidFill>
                          <a:effectLst/>
                          <a:latin typeface="+mn-lt"/>
                        </a:rPr>
                        <a:t> </a:t>
                      </a:r>
                    </a:p>
                  </a:txBody>
                  <a:tcPr marL="12700" marR="12700"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9-12</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endParaRPr lang="en-US" sz="2000" b="0" i="0" u="none" strike="noStrike" dirty="0">
                        <a:solidFill>
                          <a:srgbClr val="000000"/>
                        </a:solidFill>
                        <a:effectLst/>
                        <a:latin typeface="+mn-lt"/>
                      </a:endParaRP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mn-lt"/>
                        </a:rPr>
                        <a:t>616 </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mn-lt"/>
                        </a:rPr>
                        <a:t>225 </a:t>
                      </a:r>
                    </a:p>
                  </a:txBody>
                  <a:tcPr marL="12700" marR="12700"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mn-lt"/>
                        </a:rPr>
                        <a:t>322 </a:t>
                      </a:r>
                    </a:p>
                  </a:txBody>
                  <a:tcPr marL="12700" marR="12700"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mn-lt"/>
                        </a:rPr>
                        <a:t>69 </a:t>
                      </a:r>
                    </a:p>
                  </a:txBody>
                  <a:tcPr marL="12700" marR="12700" marT="9525" marB="0" anchor="ctr">
                    <a:lnL>
                      <a:noFill/>
                    </a:lnL>
                    <a:lnR>
                      <a:noFill/>
                    </a:lnR>
                    <a:lnT>
                      <a:noFill/>
                    </a:lnT>
                    <a:lnB w="6350" cap="flat" cmpd="sng" algn="ctr">
                      <a:solidFill>
                        <a:srgbClr val="000000"/>
                      </a:solidFill>
                      <a:prstDash val="solid"/>
                      <a:round/>
                      <a:headEnd type="none" w="med" len="med"/>
                      <a:tailEnd type="none" w="med" len="med"/>
                    </a:lnB>
                  </a:tcPr>
                </a:tc>
              </a:tr>
              <a:tr h="452638">
                <a:tc>
                  <a:txBody>
                    <a:bodyPr/>
                    <a:lstStyle/>
                    <a:p>
                      <a:pPr algn="l" fontAlgn="ctr"/>
                      <a:r>
                        <a:rPr lang="en-US" sz="2000" b="0" i="0" u="none" strike="noStrike" dirty="0">
                          <a:solidFill>
                            <a:srgbClr val="000000"/>
                          </a:solidFill>
                          <a:effectLst/>
                          <a:latin typeface="+mn-lt"/>
                        </a:rPr>
                        <a:t> </a:t>
                      </a:r>
                    </a:p>
                  </a:txBody>
                  <a:tcPr marL="12700" marR="12700"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mn-lt"/>
                        </a:rPr>
                        <a:t>Total</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2000" b="1" i="0" u="none" strike="noStrike" dirty="0">
                        <a:solidFill>
                          <a:srgbClr val="000000"/>
                        </a:solidFill>
                        <a:effectLst/>
                        <a:latin typeface="+mn-lt"/>
                      </a:endParaRP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mn-lt"/>
                        </a:rPr>
                        <a:t>2,095 </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mn-lt"/>
                        </a:rPr>
                        <a:t>1,178 </a:t>
                      </a:r>
                    </a:p>
                  </a:txBody>
                  <a:tcPr marL="12700" marR="12700"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mn-lt"/>
                        </a:rPr>
                        <a:t>728 </a:t>
                      </a:r>
                    </a:p>
                  </a:txBody>
                  <a:tcPr marL="12700" marR="12700"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mn-lt"/>
                        </a:rPr>
                        <a:t>189 </a:t>
                      </a:r>
                    </a:p>
                  </a:txBody>
                  <a:tcPr marL="12700" marR="12700"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34873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Register for the Field Test Today!</a:t>
            </a:r>
            <a:endParaRPr lang="en-US" dirty="0"/>
          </a:p>
        </p:txBody>
      </p:sp>
      <p:sp>
        <p:nvSpPr>
          <p:cNvPr id="3" name="Rectangle 2"/>
          <p:cNvSpPr/>
          <p:nvPr/>
        </p:nvSpPr>
        <p:spPr>
          <a:xfrm>
            <a:off x="579120" y="1575582"/>
            <a:ext cx="10911840" cy="4893647"/>
          </a:xfrm>
          <a:prstGeom prst="rect">
            <a:avLst/>
          </a:prstGeom>
          <a:ln>
            <a:noFill/>
          </a:ln>
        </p:spPr>
        <p:txBody>
          <a:bodyPr wrap="square">
            <a:spAutoFit/>
          </a:bodyPr>
          <a:lstStyle/>
          <a:p>
            <a:pPr marL="285750" indent="-285750">
              <a:buFont typeface="Arial" panose="020B0604020202020204" pitchFamily="34" charset="0"/>
              <a:buChar char="•"/>
            </a:pPr>
            <a:r>
              <a:rPr lang="en-US" sz="2400" dirty="0" smtClean="0"/>
              <a:t>By including </a:t>
            </a:r>
            <a:r>
              <a:rPr lang="en-US" sz="2400" dirty="0"/>
              <a:t>the widest possible array of </a:t>
            </a:r>
            <a:r>
              <a:rPr lang="en-US" sz="2400" dirty="0" smtClean="0"/>
              <a:t>students, we will ensure that the new assessment  is better </a:t>
            </a:r>
            <a:r>
              <a:rPr lang="en-US" sz="2400" dirty="0"/>
              <a:t>tailored to accurately assess the needs of all of our </a:t>
            </a:r>
            <a:r>
              <a:rPr lang="en-US" sz="2400" dirty="0" smtClean="0"/>
              <a:t>ELs.</a:t>
            </a:r>
          </a:p>
          <a:p>
            <a:pPr marL="285750" indent="-285750">
              <a:buFont typeface="Arial" panose="020B0604020202020204" pitchFamily="34" charset="0"/>
              <a:buChar char="•"/>
            </a:pPr>
            <a:r>
              <a:rPr lang="en-US" sz="2400" dirty="0" smtClean="0"/>
              <a:t>Sufficient Oregon participation will ensure that the </a:t>
            </a:r>
            <a:r>
              <a:rPr lang="en-US" sz="2400" b="1" dirty="0" smtClean="0"/>
              <a:t>Field </a:t>
            </a:r>
            <a:r>
              <a:rPr lang="en-US" sz="2400" b="1" dirty="0"/>
              <a:t>T</a:t>
            </a:r>
            <a:r>
              <a:rPr lang="en-US" sz="2400" b="1" dirty="0" smtClean="0"/>
              <a:t>est results reflect </a:t>
            </a:r>
            <a:r>
              <a:rPr lang="en-US" sz="2400" dirty="0" smtClean="0"/>
              <a:t>the diversity of </a:t>
            </a:r>
            <a:r>
              <a:rPr lang="en-US" sz="2400" b="1" dirty="0" smtClean="0"/>
              <a:t>Oregon’s EL population</a:t>
            </a:r>
            <a:r>
              <a:rPr lang="en-US" sz="2400" dirty="0" smtClean="0"/>
              <a:t>.</a:t>
            </a:r>
            <a:endParaRPr lang="en-US" sz="2400" dirty="0"/>
          </a:p>
          <a:p>
            <a:pPr marL="285750" indent="-285750">
              <a:buFont typeface="Arial" panose="020B0604020202020204" pitchFamily="34" charset="0"/>
              <a:buChar char="•"/>
            </a:pPr>
            <a:r>
              <a:rPr lang="en-US" sz="2400" dirty="0" smtClean="0"/>
              <a:t>Students </a:t>
            </a:r>
            <a:r>
              <a:rPr lang="en-US" sz="2400" dirty="0"/>
              <a:t>and teachers who participate will have a unique opportunity to </a:t>
            </a:r>
            <a:r>
              <a:rPr lang="en-US" sz="2400" b="1" dirty="0"/>
              <a:t>see and experience the new assessment</a:t>
            </a:r>
            <a:r>
              <a:rPr lang="en-US" sz="2400" dirty="0"/>
              <a:t> firsthand, </a:t>
            </a:r>
            <a:r>
              <a:rPr lang="en-US" sz="2400" b="1" dirty="0"/>
              <a:t>without worrying about scores</a:t>
            </a:r>
            <a:r>
              <a:rPr lang="en-US" sz="2400" dirty="0"/>
              <a:t>. </a:t>
            </a:r>
            <a:endParaRPr lang="en-US" sz="2400" dirty="0" smtClean="0"/>
          </a:p>
          <a:p>
            <a:pPr marL="285750" indent="-285750">
              <a:buFont typeface="Arial" panose="020B0604020202020204" pitchFamily="34" charset="0"/>
              <a:buChar char="•"/>
            </a:pPr>
            <a:r>
              <a:rPr lang="en-US" sz="2400" dirty="0" smtClean="0"/>
              <a:t>ELPA21 </a:t>
            </a:r>
            <a:r>
              <a:rPr lang="en-US" sz="2400" dirty="0"/>
              <a:t>offers </a:t>
            </a:r>
            <a:r>
              <a:rPr lang="en-US" sz="2400" b="1" dirty="0"/>
              <a:t>flexible participation </a:t>
            </a:r>
            <a:r>
              <a:rPr lang="en-US" sz="2400" dirty="0" smtClean="0"/>
              <a:t>in and </a:t>
            </a:r>
            <a:r>
              <a:rPr lang="en-US" sz="2400" dirty="0"/>
              <a:t>administration of the Field Test — consider signing up your </a:t>
            </a:r>
            <a:r>
              <a:rPr lang="en-US" sz="2400" b="1" dirty="0"/>
              <a:t>entire class or even the whole grade </a:t>
            </a:r>
            <a:r>
              <a:rPr lang="en-US" sz="2400" dirty="0"/>
              <a:t>to streamline scheduling. </a:t>
            </a:r>
            <a:endParaRPr lang="en-US" sz="2400" dirty="0" smtClean="0"/>
          </a:p>
          <a:p>
            <a:pPr marL="285750" indent="-285750">
              <a:buFont typeface="Arial" panose="020B0604020202020204" pitchFamily="34" charset="0"/>
              <a:buChar char="•"/>
            </a:pPr>
            <a:r>
              <a:rPr lang="en-US" sz="2400" b="1" dirty="0" smtClean="0"/>
              <a:t>Oregon incentives </a:t>
            </a:r>
            <a:r>
              <a:rPr lang="en-US" sz="2400" dirty="0" smtClean="0"/>
              <a:t>for </a:t>
            </a:r>
            <a:r>
              <a:rPr lang="en-US" sz="2400" smtClean="0"/>
              <a:t>participation to </a:t>
            </a:r>
            <a:r>
              <a:rPr lang="en-US" sz="2400" dirty="0" smtClean="0"/>
              <a:t>be announced soon.</a:t>
            </a:r>
            <a:endParaRPr lang="en-US" sz="2400" dirty="0"/>
          </a:p>
          <a:p>
            <a:pPr marL="285750" indent="-285750">
              <a:buFont typeface="Arial" panose="020B0604020202020204" pitchFamily="34" charset="0"/>
              <a:buChar char="•"/>
            </a:pPr>
            <a:r>
              <a:rPr lang="en-US" sz="2400" dirty="0" smtClean="0"/>
              <a:t>If </a:t>
            </a:r>
            <a:r>
              <a:rPr lang="en-US" sz="2400" dirty="0"/>
              <a:t>you haven't registered your school or district for the ELPA21 Field Test and Platform and System Trial, you can do so today at </a:t>
            </a:r>
            <a:r>
              <a:rPr lang="en-US" sz="2400" b="1" dirty="0">
                <a:hlinkClick r:id="rId2"/>
              </a:rPr>
              <a:t>https://elpa21ft.questarai.com/registration</a:t>
            </a:r>
            <a:r>
              <a:rPr lang="en-US" sz="2400" b="1" dirty="0" smtClean="0">
                <a:hlinkClick r:id="rId2"/>
              </a:rPr>
              <a:t>/</a:t>
            </a:r>
            <a:endParaRPr lang="en-US" sz="2400" b="1" dirty="0" smtClean="0"/>
          </a:p>
        </p:txBody>
      </p:sp>
    </p:spTree>
    <p:extLst>
      <p:ext uri="{BB962C8B-B14F-4D97-AF65-F5344CB8AC3E}">
        <p14:creationId xmlns:p14="http://schemas.microsoft.com/office/powerpoint/2010/main" val="34830210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43728"/>
            <a:ext cx="6827520" cy="1450757"/>
          </a:xfrm>
        </p:spPr>
        <p:txBody>
          <a:bodyPr/>
          <a:lstStyle/>
          <a:p>
            <a:r>
              <a:rPr lang="en-US" dirty="0" smtClean="0"/>
              <a:t>Questions re: the Field Test</a:t>
            </a:r>
            <a:endParaRPr lang="en-US" dirty="0"/>
          </a:p>
        </p:txBody>
      </p:sp>
      <p:sp>
        <p:nvSpPr>
          <p:cNvPr id="3" name="Content Placeholder 2"/>
          <p:cNvSpPr>
            <a:spLocks noGrp="1"/>
          </p:cNvSpPr>
          <p:nvPr>
            <p:ph idx="1"/>
          </p:nvPr>
        </p:nvSpPr>
        <p:spPr>
          <a:xfrm>
            <a:off x="1097280" y="1905000"/>
            <a:ext cx="10058400" cy="4236720"/>
          </a:xfrm>
        </p:spPr>
        <p:txBody>
          <a:bodyPr>
            <a:normAutofit fontScale="47500" lnSpcReduction="20000"/>
          </a:bodyPr>
          <a:lstStyle/>
          <a:p>
            <a:pPr indent="0">
              <a:spcBef>
                <a:spcPts val="0"/>
              </a:spcBef>
              <a:spcAft>
                <a:spcPts val="0"/>
              </a:spcAft>
              <a:buNone/>
              <a:defRPr/>
            </a:pPr>
            <a:endParaRPr lang="en-US" b="1" dirty="0" smtClean="0">
              <a:solidFill>
                <a:srgbClr val="564B3C"/>
              </a:solidFill>
            </a:endParaRPr>
          </a:p>
          <a:p>
            <a:pPr indent="0">
              <a:spcBef>
                <a:spcPts val="0"/>
              </a:spcBef>
              <a:spcAft>
                <a:spcPts val="0"/>
              </a:spcAft>
              <a:buNone/>
              <a:defRPr/>
            </a:pPr>
            <a:r>
              <a:rPr lang="en-US" sz="4200" b="1" dirty="0" smtClean="0">
                <a:solidFill>
                  <a:srgbClr val="564B3C"/>
                </a:solidFill>
              </a:rPr>
              <a:t>ELPA21 website for the </a:t>
            </a:r>
            <a:r>
              <a:rPr lang="en-US" sz="4200" b="1" dirty="0">
                <a:solidFill>
                  <a:srgbClr val="564B3C"/>
                </a:solidFill>
              </a:rPr>
              <a:t>Field Test: </a:t>
            </a:r>
            <a:r>
              <a:rPr lang="en-US" sz="4200" b="1" dirty="0">
                <a:solidFill>
                  <a:srgbClr val="564B3C"/>
                </a:solidFill>
                <a:hlinkClick r:id="rId2"/>
              </a:rPr>
              <a:t>http://</a:t>
            </a:r>
            <a:r>
              <a:rPr lang="en-US" sz="4200" b="1" dirty="0" smtClean="0">
                <a:solidFill>
                  <a:srgbClr val="564B3C"/>
                </a:solidFill>
                <a:hlinkClick r:id="rId2"/>
              </a:rPr>
              <a:t>www.elpa21.org/fieldtest</a:t>
            </a:r>
            <a:endParaRPr lang="en-US" sz="4200" b="1" dirty="0" smtClean="0">
              <a:solidFill>
                <a:srgbClr val="564B3C"/>
              </a:solidFill>
            </a:endParaRPr>
          </a:p>
          <a:p>
            <a:pPr indent="0">
              <a:spcBef>
                <a:spcPts val="0"/>
              </a:spcBef>
              <a:spcAft>
                <a:spcPts val="0"/>
              </a:spcAft>
              <a:buNone/>
              <a:defRPr/>
            </a:pPr>
            <a:endParaRPr lang="en-US" sz="4200" b="1" dirty="0" smtClean="0">
              <a:solidFill>
                <a:srgbClr val="564B3C"/>
              </a:solidFill>
            </a:endParaRPr>
          </a:p>
          <a:p>
            <a:pPr indent="0">
              <a:spcBef>
                <a:spcPts val="0"/>
              </a:spcBef>
              <a:spcAft>
                <a:spcPts val="0"/>
              </a:spcAft>
              <a:buNone/>
              <a:defRPr/>
            </a:pPr>
            <a:r>
              <a:rPr lang="en-US" sz="4200" b="1" dirty="0" smtClean="0">
                <a:solidFill>
                  <a:srgbClr val="564B3C"/>
                </a:solidFill>
              </a:rPr>
              <a:t>Email inquiries re: the ELPA21 Field Test:  </a:t>
            </a:r>
            <a:r>
              <a:rPr lang="en-US" sz="4200" b="1" dirty="0" smtClean="0">
                <a:solidFill>
                  <a:srgbClr val="564B3C"/>
                </a:solidFill>
                <a:hlinkClick r:id="rId3"/>
              </a:rPr>
              <a:t>ode.elpa21fieldtest@state.or.us</a:t>
            </a:r>
            <a:endParaRPr lang="en-US" sz="4200" b="1" dirty="0" smtClean="0">
              <a:solidFill>
                <a:srgbClr val="564B3C"/>
              </a:solidFill>
            </a:endParaRPr>
          </a:p>
          <a:p>
            <a:pPr indent="0">
              <a:spcBef>
                <a:spcPts val="0"/>
              </a:spcBef>
              <a:spcAft>
                <a:spcPts val="0"/>
              </a:spcAft>
              <a:buNone/>
              <a:defRPr/>
            </a:pPr>
            <a:endParaRPr lang="en-US" sz="4200" b="1" dirty="0" smtClean="0">
              <a:solidFill>
                <a:srgbClr val="564B3C"/>
              </a:solidFill>
            </a:endParaRPr>
          </a:p>
          <a:p>
            <a:pPr indent="0">
              <a:spcBef>
                <a:spcPts val="0"/>
              </a:spcBef>
              <a:spcAft>
                <a:spcPts val="0"/>
              </a:spcAft>
              <a:buNone/>
              <a:defRPr/>
            </a:pPr>
            <a:endParaRPr lang="en-US" sz="4200" b="1" dirty="0" smtClean="0">
              <a:solidFill>
                <a:srgbClr val="564B3C"/>
              </a:solidFill>
            </a:endParaRPr>
          </a:p>
          <a:p>
            <a:pPr indent="0">
              <a:spcBef>
                <a:spcPts val="0"/>
              </a:spcBef>
              <a:spcAft>
                <a:spcPts val="0"/>
              </a:spcAft>
              <a:buNone/>
              <a:defRPr/>
            </a:pPr>
            <a:r>
              <a:rPr lang="en-US" sz="4200" b="1" dirty="0" smtClean="0">
                <a:solidFill>
                  <a:srgbClr val="564B3C"/>
                </a:solidFill>
              </a:rPr>
              <a:t>ODE Contacts</a:t>
            </a:r>
          </a:p>
          <a:p>
            <a:pPr indent="0">
              <a:spcBef>
                <a:spcPts val="0"/>
              </a:spcBef>
              <a:spcAft>
                <a:spcPts val="0"/>
              </a:spcAft>
              <a:buNone/>
              <a:defRPr/>
            </a:pPr>
            <a:endParaRPr lang="en-US" b="1" dirty="0" smtClean="0">
              <a:solidFill>
                <a:srgbClr val="564B3C"/>
              </a:solidFill>
            </a:endParaRPr>
          </a:p>
          <a:p>
            <a:pPr indent="0">
              <a:spcBef>
                <a:spcPts val="0"/>
              </a:spcBef>
              <a:spcAft>
                <a:spcPts val="0"/>
              </a:spcAft>
              <a:buNone/>
              <a:defRPr/>
            </a:pPr>
            <a:r>
              <a:rPr lang="en-US" sz="3800" dirty="0" smtClean="0">
                <a:solidFill>
                  <a:srgbClr val="564B3C"/>
                </a:solidFill>
              </a:rPr>
              <a:t>Martha </a:t>
            </a:r>
            <a:r>
              <a:rPr lang="en-US" sz="3800" dirty="0">
                <a:solidFill>
                  <a:srgbClr val="564B3C"/>
                </a:solidFill>
              </a:rPr>
              <a:t>Martinez, </a:t>
            </a:r>
            <a:r>
              <a:rPr lang="en-US" sz="3800" dirty="0"/>
              <a:t>Education </a:t>
            </a:r>
            <a:r>
              <a:rPr lang="en-US" sz="3800" dirty="0" smtClean="0"/>
              <a:t>Specialist, ODE</a:t>
            </a:r>
            <a:r>
              <a:rPr lang="en-US" sz="3800" dirty="0"/>
              <a:t/>
            </a:r>
            <a:br>
              <a:rPr lang="en-US" sz="3800" dirty="0"/>
            </a:br>
            <a:r>
              <a:rPr lang="en-US" sz="3800" dirty="0" smtClean="0"/>
              <a:t>Office </a:t>
            </a:r>
            <a:r>
              <a:rPr lang="en-US" sz="3800" dirty="0"/>
              <a:t>of Learning – </a:t>
            </a:r>
            <a:r>
              <a:rPr lang="en-US" sz="3800" dirty="0" smtClean="0"/>
              <a:t>Education Equity</a:t>
            </a:r>
            <a:endParaRPr lang="en-US" sz="3800" dirty="0"/>
          </a:p>
          <a:p>
            <a:pPr indent="0">
              <a:spcBef>
                <a:spcPts val="0"/>
              </a:spcBef>
              <a:spcAft>
                <a:spcPts val="0"/>
              </a:spcAft>
              <a:buNone/>
              <a:defRPr/>
            </a:pPr>
            <a:r>
              <a:rPr lang="en-US" sz="3800" dirty="0" smtClean="0"/>
              <a:t>ELPA21 involvement: Consortium Council; Performance Standard Setting, Data and Reporting Team</a:t>
            </a:r>
            <a:r>
              <a:rPr lang="en-US" sz="3800" dirty="0">
                <a:solidFill>
                  <a:srgbClr val="564B3C"/>
                </a:solidFill>
              </a:rPr>
              <a:t/>
            </a:r>
            <a:br>
              <a:rPr lang="en-US" sz="3800" dirty="0">
                <a:solidFill>
                  <a:srgbClr val="564B3C"/>
                </a:solidFill>
              </a:rPr>
            </a:br>
            <a:r>
              <a:rPr lang="en-US" sz="3800" dirty="0" smtClean="0">
                <a:solidFill>
                  <a:srgbClr val="564B3C"/>
                </a:solidFill>
                <a:hlinkClick r:id="rId4"/>
              </a:rPr>
              <a:t>martha.martinez@state.or.us</a:t>
            </a:r>
            <a:endParaRPr lang="en-US" sz="3800" dirty="0" smtClean="0">
              <a:solidFill>
                <a:srgbClr val="564B3C"/>
              </a:solidFill>
            </a:endParaRPr>
          </a:p>
          <a:p>
            <a:pPr indent="0">
              <a:spcBef>
                <a:spcPts val="0"/>
              </a:spcBef>
              <a:spcAft>
                <a:spcPts val="0"/>
              </a:spcAft>
              <a:buNone/>
              <a:defRPr/>
            </a:pPr>
            <a:r>
              <a:rPr lang="en-US" sz="3800" dirty="0" smtClean="0">
                <a:solidFill>
                  <a:srgbClr val="564B3C"/>
                </a:solidFill>
              </a:rPr>
              <a:t>(503)947-5778</a:t>
            </a:r>
          </a:p>
          <a:p>
            <a:pPr indent="0">
              <a:spcBef>
                <a:spcPts val="0"/>
              </a:spcBef>
              <a:spcAft>
                <a:spcPts val="0"/>
              </a:spcAft>
              <a:buNone/>
              <a:defRPr/>
            </a:pPr>
            <a:endParaRPr lang="en-US" sz="3800" dirty="0">
              <a:solidFill>
                <a:srgbClr val="564B3C"/>
              </a:solidFill>
            </a:endParaRPr>
          </a:p>
          <a:p>
            <a:pPr indent="0">
              <a:spcBef>
                <a:spcPts val="0"/>
              </a:spcBef>
              <a:spcAft>
                <a:spcPts val="0"/>
              </a:spcAft>
              <a:buNone/>
              <a:defRPr/>
            </a:pPr>
            <a:r>
              <a:rPr lang="en-US" sz="3800" dirty="0" smtClean="0">
                <a:solidFill>
                  <a:srgbClr val="564B3C"/>
                </a:solidFill>
              </a:rPr>
              <a:t>Michelle McCoy, Education Specialist, ODE</a:t>
            </a:r>
          </a:p>
          <a:p>
            <a:pPr indent="0">
              <a:spcBef>
                <a:spcPts val="0"/>
              </a:spcBef>
              <a:spcAft>
                <a:spcPts val="0"/>
              </a:spcAft>
              <a:buNone/>
              <a:defRPr/>
            </a:pPr>
            <a:r>
              <a:rPr lang="en-US" sz="3800" dirty="0" smtClean="0">
                <a:solidFill>
                  <a:srgbClr val="564B3C"/>
                </a:solidFill>
              </a:rPr>
              <a:t>Office of Learning – Assessment &amp; Accountability</a:t>
            </a:r>
          </a:p>
          <a:p>
            <a:pPr indent="0">
              <a:spcBef>
                <a:spcPts val="0"/>
              </a:spcBef>
              <a:spcAft>
                <a:spcPts val="0"/>
              </a:spcAft>
              <a:buNone/>
              <a:defRPr/>
            </a:pPr>
            <a:r>
              <a:rPr lang="en-US" sz="3800" dirty="0" smtClean="0">
                <a:solidFill>
                  <a:srgbClr val="564B3C"/>
                </a:solidFill>
              </a:rPr>
              <a:t>ELPA21 involvement: Item Acquisition &amp; Development Team; Field Test &amp; Technology Team</a:t>
            </a:r>
          </a:p>
          <a:p>
            <a:pPr indent="0">
              <a:spcBef>
                <a:spcPts val="0"/>
              </a:spcBef>
              <a:spcAft>
                <a:spcPts val="0"/>
              </a:spcAft>
              <a:buNone/>
              <a:defRPr/>
            </a:pPr>
            <a:r>
              <a:rPr lang="en-US" sz="3800" dirty="0">
                <a:solidFill>
                  <a:srgbClr val="564B3C"/>
                </a:solidFill>
                <a:hlinkClick r:id="rId5"/>
              </a:rPr>
              <a:t>m</a:t>
            </a:r>
            <a:r>
              <a:rPr lang="en-US" sz="3800" dirty="0" smtClean="0">
                <a:solidFill>
                  <a:srgbClr val="564B3C"/>
                </a:solidFill>
                <a:hlinkClick r:id="rId5"/>
              </a:rPr>
              <a:t>ichelle.mccoy@state.or.us</a:t>
            </a:r>
            <a:endParaRPr lang="en-US" sz="3800" dirty="0" smtClean="0">
              <a:solidFill>
                <a:srgbClr val="564B3C"/>
              </a:solidFill>
            </a:endParaRPr>
          </a:p>
          <a:p>
            <a:pPr indent="0">
              <a:spcBef>
                <a:spcPts val="0"/>
              </a:spcBef>
              <a:spcAft>
                <a:spcPts val="0"/>
              </a:spcAft>
              <a:buNone/>
              <a:defRPr/>
            </a:pPr>
            <a:r>
              <a:rPr lang="en-US" sz="3800" dirty="0" smtClean="0">
                <a:solidFill>
                  <a:srgbClr val="564B3C"/>
                </a:solidFill>
              </a:rPr>
              <a:t>(503)947-5829</a:t>
            </a:r>
            <a:endParaRPr lang="en-US" sz="3800" dirty="0">
              <a:solidFill>
                <a:srgbClr val="564B3C"/>
              </a:solidFill>
            </a:endParaRPr>
          </a:p>
        </p:txBody>
      </p:sp>
      <p:sp>
        <p:nvSpPr>
          <p:cNvPr id="4" name="Footer Placeholder 3"/>
          <p:cNvSpPr>
            <a:spLocks noGrp="1"/>
          </p:cNvSpPr>
          <p:nvPr>
            <p:ph type="ftr" sz="quarter" idx="4294967295"/>
          </p:nvPr>
        </p:nvSpPr>
        <p:spPr>
          <a:xfrm>
            <a:off x="1143000" y="6421685"/>
            <a:ext cx="10077450" cy="365125"/>
          </a:xfrm>
          <a:prstGeom prst="rect">
            <a:avLst/>
          </a:prstGeom>
        </p:spPr>
        <p:txBody>
          <a:bodyPr/>
          <a:lstStyle/>
          <a:p>
            <a:r>
              <a:rPr lang="en-US" sz="1200" cap="none" dirty="0"/>
              <a:t>The contents of this </a:t>
            </a:r>
            <a:r>
              <a:rPr lang="en-US" sz="1200" cap="none" dirty="0" smtClean="0"/>
              <a:t>presentation </a:t>
            </a:r>
            <a:r>
              <a:rPr lang="en-US" sz="1200" cap="none" dirty="0"/>
              <a:t>were developed under a grant from the U.S. Department of Education. However, those contents do not necessarily represent the policy of the U.S. Department of Education and you should not assume endorsement by the Federal government.</a:t>
            </a:r>
          </a:p>
          <a:p>
            <a:endParaRPr lang="en-US" dirty="0"/>
          </a:p>
        </p:txBody>
      </p:sp>
    </p:spTree>
    <p:extLst>
      <p:ext uri="{BB962C8B-B14F-4D97-AF65-F5344CB8AC3E}">
        <p14:creationId xmlns:p14="http://schemas.microsoft.com/office/powerpoint/2010/main" val="20442623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609600" y="1693465"/>
            <a:ext cx="10972800" cy="4175078"/>
          </a:xfrm>
        </p:spPr>
        <p:txBody>
          <a:bodyPr>
            <a:normAutofit/>
          </a:bodyPr>
          <a:lstStyle/>
          <a:p>
            <a:pPr eaLnBrk="1" hangingPunct="1">
              <a:buClr>
                <a:srgbClr val="851D01"/>
              </a:buClr>
              <a:buSzPct val="140000"/>
            </a:pPr>
            <a:r>
              <a:rPr lang="en-US" altLang="en-US" sz="2400" dirty="0" smtClean="0"/>
              <a:t>Funded in September 2012 by the U.S. Department of Education</a:t>
            </a:r>
          </a:p>
          <a:p>
            <a:pPr eaLnBrk="1" hangingPunct="1">
              <a:buClr>
                <a:srgbClr val="851D01"/>
              </a:buClr>
              <a:buSzPct val="140000"/>
            </a:pPr>
            <a:r>
              <a:rPr lang="en-US" altLang="en-US" sz="2400" dirty="0" smtClean="0"/>
              <a:t>Initially awarded $6.3 million four-year Enhanced Assessment Grant </a:t>
            </a:r>
          </a:p>
          <a:p>
            <a:pPr>
              <a:buClr>
                <a:srgbClr val="851D01"/>
              </a:buClr>
              <a:buSzPct val="140000"/>
            </a:pPr>
            <a:r>
              <a:rPr lang="en-US" altLang="en-US" sz="2400" dirty="0" smtClean="0"/>
              <a:t>Purpose: To develop a summative online assessment and online screener to measure English language proficiency</a:t>
            </a:r>
          </a:p>
          <a:p>
            <a:pPr eaLnBrk="1" hangingPunct="1">
              <a:buClr>
                <a:srgbClr val="851D01"/>
              </a:buClr>
              <a:buSzPct val="140000"/>
            </a:pPr>
            <a:r>
              <a:rPr lang="en-US" altLang="en-US" sz="2400" dirty="0" smtClean="0"/>
              <a:t>Supplemental funding of approx. $2.7 million to support an accelerated timeline to delivery operational summative assessment in 2015-16</a:t>
            </a:r>
          </a:p>
          <a:p>
            <a:pPr eaLnBrk="1" hangingPunct="1">
              <a:buClr>
                <a:srgbClr val="851D01"/>
              </a:buClr>
              <a:buSzPct val="140000"/>
            </a:pPr>
            <a:r>
              <a:rPr lang="en-US" altLang="en-US" sz="2400" dirty="0" smtClean="0"/>
              <a:t>Fiscal Agent: Oregon Department of Education</a:t>
            </a:r>
          </a:p>
          <a:p>
            <a:pPr eaLnBrk="1" hangingPunct="1">
              <a:buClr>
                <a:srgbClr val="851D01"/>
              </a:buClr>
              <a:buSzPct val="140000"/>
            </a:pPr>
            <a:r>
              <a:rPr lang="en-US" altLang="en-US" sz="2400" dirty="0" smtClean="0"/>
              <a:t>Project Management Partner: Council of Chief State School Officers (CCSSO) </a:t>
            </a:r>
          </a:p>
          <a:p>
            <a:pPr eaLnBrk="1" hangingPunct="1">
              <a:buClr>
                <a:srgbClr val="851D01"/>
              </a:buClr>
              <a:buSzPct val="140000"/>
            </a:pPr>
            <a:r>
              <a:rPr lang="en-US" altLang="en-US" sz="2400" dirty="0" smtClean="0"/>
              <a:t>11 participating states</a:t>
            </a:r>
          </a:p>
        </p:txBody>
      </p:sp>
      <p:sp>
        <p:nvSpPr>
          <p:cNvPr id="18436" name="Title 1"/>
          <p:cNvSpPr>
            <a:spLocks noGrp="1"/>
          </p:cNvSpPr>
          <p:nvPr>
            <p:ph type="title"/>
          </p:nvPr>
        </p:nvSpPr>
        <p:spPr>
          <a:xfrm>
            <a:off x="609600" y="228600"/>
            <a:ext cx="8432800" cy="1143000"/>
          </a:xfrm>
        </p:spPr>
        <p:txBody>
          <a:bodyPr/>
          <a:lstStyle/>
          <a:p>
            <a:pPr algn="l" eaLnBrk="1" hangingPunct="1">
              <a:lnSpc>
                <a:spcPts val="4000"/>
              </a:lnSpc>
            </a:pPr>
            <a:r>
              <a:rPr lang="en-US" altLang="en-US" sz="3800" b="1" dirty="0" smtClean="0"/>
              <a:t>ELPA21 Project Overview</a:t>
            </a:r>
            <a:endParaRPr lang="en-US" altLang="en-US" sz="3800" dirty="0" smtClean="0"/>
          </a:p>
        </p:txBody>
      </p:sp>
    </p:spTree>
    <p:extLst>
      <p:ext uri="{BB962C8B-B14F-4D97-AF65-F5344CB8AC3E}">
        <p14:creationId xmlns:p14="http://schemas.microsoft.com/office/powerpoint/2010/main" val="2483277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264160" y="1727358"/>
            <a:ext cx="6121400" cy="1517168"/>
          </a:xfrm>
        </p:spPr>
        <p:txBody>
          <a:bodyPr/>
          <a:lstStyle/>
          <a:p>
            <a:pPr marL="0" indent="0">
              <a:buClr>
                <a:srgbClr val="851D01"/>
              </a:buClr>
              <a:buSzPct val="140000"/>
              <a:buNone/>
              <a:defRPr/>
            </a:pPr>
            <a:r>
              <a:rPr lang="en-US" altLang="en-US" sz="2000" b="1" dirty="0" smtClean="0">
                <a:latin typeface="+mn-lt"/>
              </a:rPr>
              <a:t>ELPA21 </a:t>
            </a:r>
            <a:r>
              <a:rPr lang="en-US" altLang="en-US" sz="2000" b="1" dirty="0" smtClean="0">
                <a:latin typeface="+mn-lt"/>
              </a:rPr>
              <a:t>is a </a:t>
            </a:r>
            <a:r>
              <a:rPr lang="en-US" altLang="en-US" sz="2000" b="1" dirty="0" smtClean="0">
                <a:latin typeface="+mn-lt"/>
              </a:rPr>
              <a:t>multi-state consortium </a:t>
            </a:r>
            <a:r>
              <a:rPr lang="en-US" altLang="en-US" sz="2000" b="1" dirty="0" smtClean="0">
                <a:latin typeface="+mn-lt"/>
              </a:rPr>
              <a:t>developing </a:t>
            </a:r>
            <a:r>
              <a:rPr lang="en-US" altLang="en-US" sz="2000" b="1" dirty="0" smtClean="0">
                <a:latin typeface="+mn-lt"/>
              </a:rPr>
              <a:t>an </a:t>
            </a:r>
            <a:r>
              <a:rPr lang="en-US" altLang="en-US" sz="2000" b="1" dirty="0" smtClean="0">
                <a:latin typeface="+mn-lt"/>
              </a:rPr>
              <a:t>English language proficiency assessment </a:t>
            </a:r>
            <a:r>
              <a:rPr lang="en-US" altLang="en-US" sz="2000" b="1" dirty="0" smtClean="0">
                <a:latin typeface="+mn-lt"/>
              </a:rPr>
              <a:t>system </a:t>
            </a:r>
          </a:p>
          <a:p>
            <a:pPr marL="0" indent="0">
              <a:buFont typeface="Arial" charset="0"/>
              <a:buNone/>
              <a:defRPr/>
            </a:pPr>
            <a:endParaRPr lang="en-US" altLang="en-US" sz="900" dirty="0" smtClean="0"/>
          </a:p>
        </p:txBody>
      </p:sp>
      <p:sp>
        <p:nvSpPr>
          <p:cNvPr id="6148" name="Content Placeholder 2"/>
          <p:cNvSpPr txBox="1">
            <a:spLocks/>
          </p:cNvSpPr>
          <p:nvPr/>
        </p:nvSpPr>
        <p:spPr bwMode="auto">
          <a:xfrm>
            <a:off x="7138461" y="1727358"/>
            <a:ext cx="4916380" cy="422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indent="0">
              <a:buClr>
                <a:srgbClr val="851D01"/>
              </a:buClr>
              <a:buSzPct val="140000"/>
              <a:buFont typeface="Arial" charset="0"/>
              <a:buNone/>
              <a:defRPr/>
            </a:pPr>
            <a:r>
              <a:rPr lang="en-US" sz="2000" b="1" dirty="0">
                <a:cs typeface="Arial" pitchFamily="34" charset="0"/>
              </a:rPr>
              <a:t>Collaborating with:</a:t>
            </a:r>
          </a:p>
          <a:p>
            <a:pPr>
              <a:buClr>
                <a:srgbClr val="851D01"/>
              </a:buClr>
              <a:buSzPct val="140000"/>
              <a:defRPr/>
            </a:pPr>
            <a:r>
              <a:rPr lang="en-US" sz="2000" dirty="0" smtClean="0">
                <a:cs typeface="Arial" pitchFamily="34" charset="0"/>
              </a:rPr>
              <a:t>Understanding </a:t>
            </a:r>
            <a:r>
              <a:rPr lang="en-US" sz="2000" dirty="0">
                <a:cs typeface="Arial" pitchFamily="34" charset="0"/>
              </a:rPr>
              <a:t>Language Initiative (Stanford University</a:t>
            </a:r>
            <a:r>
              <a:rPr lang="en-US" sz="2000" dirty="0" smtClean="0">
                <a:cs typeface="Arial" pitchFamily="34" charset="0"/>
              </a:rPr>
              <a:t>) – Dr. Kenji Hakuta, Principal Investigator</a:t>
            </a:r>
            <a:endParaRPr lang="en-US" sz="2000" dirty="0">
              <a:cs typeface="Arial" pitchFamily="34" charset="0"/>
            </a:endParaRPr>
          </a:p>
          <a:p>
            <a:pPr>
              <a:buClr>
                <a:srgbClr val="851D01"/>
              </a:buClr>
              <a:buSzPct val="140000"/>
              <a:defRPr/>
            </a:pPr>
            <a:r>
              <a:rPr lang="en-US" sz="2000" dirty="0">
                <a:cs typeface="Arial" pitchFamily="34" charset="0"/>
              </a:rPr>
              <a:t>National Center for Research on Evaluation, Standards, and Student Testing (CRESST</a:t>
            </a:r>
            <a:r>
              <a:rPr lang="en-US" sz="2000" dirty="0" smtClean="0">
                <a:cs typeface="Arial" pitchFamily="34" charset="0"/>
              </a:rPr>
              <a:t>) – Technical Advisory Committee leads</a:t>
            </a:r>
            <a:endParaRPr lang="en-US" sz="2000" dirty="0">
              <a:cs typeface="Arial" pitchFamily="34" charset="0"/>
            </a:endParaRPr>
          </a:p>
          <a:p>
            <a:pPr>
              <a:buClr>
                <a:srgbClr val="851D01"/>
              </a:buClr>
              <a:buSzPct val="140000"/>
              <a:defRPr/>
            </a:pPr>
            <a:r>
              <a:rPr lang="en-US" sz="2000" dirty="0" smtClean="0"/>
              <a:t>National </a:t>
            </a:r>
            <a:r>
              <a:rPr lang="en-US" sz="2000" dirty="0"/>
              <a:t>Center on Educational Outcomes (NCEO) of the University of </a:t>
            </a:r>
            <a:r>
              <a:rPr lang="en-US" sz="2000" dirty="0" smtClean="0"/>
              <a:t>Minnesota – Dr. Martha Thurlow, Lead, Accessibility &amp; Accommodations TMT</a:t>
            </a:r>
            <a:endParaRPr lang="en-US" sz="2000" dirty="0"/>
          </a:p>
          <a:p>
            <a:pPr>
              <a:buClr>
                <a:srgbClr val="851D01"/>
              </a:buClr>
              <a:buSzPct val="140000"/>
              <a:defRPr/>
            </a:pPr>
            <a:r>
              <a:rPr lang="en-US" sz="2000" dirty="0"/>
              <a:t>Council of Chief State School Officers (CCSSO) – project management </a:t>
            </a:r>
            <a:r>
              <a:rPr lang="en-US" sz="2000" dirty="0" smtClean="0"/>
              <a:t>partner</a:t>
            </a:r>
            <a:endParaRPr lang="en-US" sz="2000" dirty="0"/>
          </a:p>
        </p:txBody>
      </p:sp>
      <p:sp>
        <p:nvSpPr>
          <p:cNvPr id="20486" name="Title 1"/>
          <p:cNvSpPr>
            <a:spLocks noGrp="1"/>
          </p:cNvSpPr>
          <p:nvPr>
            <p:ph type="title"/>
          </p:nvPr>
        </p:nvSpPr>
        <p:spPr>
          <a:xfrm>
            <a:off x="250209" y="502238"/>
            <a:ext cx="7903191" cy="762000"/>
          </a:xfrm>
        </p:spPr>
        <p:txBody>
          <a:bodyPr>
            <a:normAutofit fontScale="90000"/>
          </a:bodyPr>
          <a:lstStyle/>
          <a:p>
            <a:pPr algn="l" eaLnBrk="1" hangingPunct="1">
              <a:lnSpc>
                <a:spcPts val="4000"/>
              </a:lnSpc>
            </a:pPr>
            <a:r>
              <a:rPr lang="en-US" altLang="en-US" sz="3800" b="1" dirty="0" smtClean="0"/>
              <a:t>States Working Together in Partnership with National Experts</a:t>
            </a:r>
          </a:p>
        </p:txBody>
      </p:sp>
      <p:pic>
        <p:nvPicPr>
          <p:cNvPr id="20487" name="Picture 3"/>
          <p:cNvPicPr>
            <a:picLocks noChangeAspect="1" noChangeArrowheads="1"/>
          </p:cNvPicPr>
          <p:nvPr/>
        </p:nvPicPr>
        <p:blipFill>
          <a:blip r:embed="rId3">
            <a:extLst>
              <a:ext uri="{28A0092B-C50C-407E-A947-70E740481C1C}">
                <a14:useLocalDpi xmlns:a14="http://schemas.microsoft.com/office/drawing/2010/main" val="0"/>
              </a:ext>
            </a:extLst>
          </a:blip>
          <a:srcRect b="3087"/>
          <a:stretch>
            <a:fillRect/>
          </a:stretch>
        </p:blipFill>
        <p:spPr bwMode="auto">
          <a:xfrm>
            <a:off x="137160" y="2597130"/>
            <a:ext cx="7001301" cy="3358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50058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376012" y="162391"/>
            <a:ext cx="2620370" cy="1673225"/>
          </a:xfrm>
        </p:spPr>
        <p:txBody>
          <a:bodyPr/>
          <a:lstStyle/>
          <a:p>
            <a:pPr algn="ctr" fontAlgn="auto">
              <a:spcAft>
                <a:spcPts val="0"/>
              </a:spcAft>
              <a:defRPr/>
            </a:pPr>
            <a:r>
              <a:rPr lang="en-US" sz="4000" dirty="0" smtClean="0"/>
              <a:t>Milestones</a:t>
            </a:r>
            <a:endParaRPr lang="en-US" sz="4000" dirty="0"/>
          </a:p>
        </p:txBody>
      </p:sp>
      <p:graphicFrame>
        <p:nvGraphicFramePr>
          <p:cNvPr id="2" name="Diagram 1"/>
          <p:cNvGraphicFramePr/>
          <p:nvPr>
            <p:extLst>
              <p:ext uri="{D42A27DB-BD31-4B8C-83A1-F6EECF244321}">
                <p14:modId xmlns:p14="http://schemas.microsoft.com/office/powerpoint/2010/main" val="3728156257"/>
              </p:ext>
            </p:extLst>
          </p:nvPr>
        </p:nvGraphicFramePr>
        <p:xfrm>
          <a:off x="680872" y="746961"/>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1009934" y="2141094"/>
            <a:ext cx="1555844" cy="861774"/>
          </a:xfrm>
          <a:prstGeom prst="rect">
            <a:avLst/>
          </a:prstGeom>
          <a:noFill/>
        </p:spPr>
        <p:txBody>
          <a:bodyPr wrap="square" rtlCol="0">
            <a:spAutoFit/>
          </a:bodyPr>
          <a:lstStyle/>
          <a:p>
            <a:r>
              <a:rPr lang="en-US" dirty="0" smtClean="0">
                <a:solidFill>
                  <a:schemeClr val="bg1"/>
                </a:solidFill>
              </a:rPr>
              <a:t>ELP Standards Adopted </a:t>
            </a:r>
          </a:p>
          <a:p>
            <a:r>
              <a:rPr lang="en-US" sz="1400" dirty="0" smtClean="0">
                <a:solidFill>
                  <a:schemeClr val="bg1"/>
                </a:solidFill>
              </a:rPr>
              <a:t>(Oct. 2013)</a:t>
            </a:r>
            <a:endParaRPr lang="en-US" sz="1400" dirty="0">
              <a:solidFill>
                <a:schemeClr val="bg1"/>
              </a:solidFill>
            </a:endParaRPr>
          </a:p>
        </p:txBody>
      </p:sp>
      <p:sp>
        <p:nvSpPr>
          <p:cNvPr id="5" name="TextBox 4"/>
          <p:cNvSpPr txBox="1"/>
          <p:nvPr/>
        </p:nvSpPr>
        <p:spPr>
          <a:xfrm>
            <a:off x="5168672" y="1571708"/>
            <a:ext cx="1931991" cy="1415772"/>
          </a:xfrm>
          <a:prstGeom prst="rect">
            <a:avLst/>
          </a:prstGeom>
          <a:noFill/>
        </p:spPr>
        <p:txBody>
          <a:bodyPr wrap="square" rtlCol="0">
            <a:spAutoFit/>
          </a:bodyPr>
          <a:lstStyle/>
          <a:p>
            <a:r>
              <a:rPr lang="en-US" dirty="0" smtClean="0">
                <a:solidFill>
                  <a:schemeClr val="bg1"/>
                </a:solidFill>
              </a:rPr>
              <a:t>Summative Assessment Becomes Operational</a:t>
            </a:r>
          </a:p>
          <a:p>
            <a:r>
              <a:rPr lang="en-US" sz="1400" dirty="0" smtClean="0">
                <a:solidFill>
                  <a:schemeClr val="bg1"/>
                </a:solidFill>
              </a:rPr>
              <a:t>(Jan. – March 2016*)</a:t>
            </a:r>
            <a:endParaRPr lang="en-US" sz="1400" dirty="0">
              <a:solidFill>
                <a:schemeClr val="bg1"/>
              </a:solidFill>
            </a:endParaRPr>
          </a:p>
        </p:txBody>
      </p:sp>
      <p:sp>
        <p:nvSpPr>
          <p:cNvPr id="8" name="TextBox 7"/>
          <p:cNvSpPr txBox="1"/>
          <p:nvPr/>
        </p:nvSpPr>
        <p:spPr>
          <a:xfrm>
            <a:off x="4123414" y="3966976"/>
            <a:ext cx="1532343" cy="584775"/>
          </a:xfrm>
          <a:prstGeom prst="rect">
            <a:avLst/>
          </a:prstGeom>
          <a:noFill/>
        </p:spPr>
        <p:txBody>
          <a:bodyPr wrap="none" rtlCol="0">
            <a:spAutoFit/>
          </a:bodyPr>
          <a:lstStyle/>
          <a:p>
            <a:r>
              <a:rPr lang="en-US" dirty="0" smtClean="0">
                <a:solidFill>
                  <a:schemeClr val="bg1"/>
                </a:solidFill>
              </a:rPr>
              <a:t>Field Test</a:t>
            </a:r>
          </a:p>
          <a:p>
            <a:r>
              <a:rPr lang="en-US" sz="1400" dirty="0" smtClean="0">
                <a:solidFill>
                  <a:schemeClr val="bg1"/>
                </a:solidFill>
              </a:rPr>
              <a:t>(Feb.-March </a:t>
            </a:r>
            <a:r>
              <a:rPr lang="en-US" sz="1400" dirty="0" smtClean="0">
                <a:solidFill>
                  <a:schemeClr val="bg1"/>
                </a:solidFill>
              </a:rPr>
              <a:t>2015)</a:t>
            </a:r>
            <a:endParaRPr lang="en-US" sz="1400" dirty="0" smtClean="0">
              <a:solidFill>
                <a:schemeClr val="bg1"/>
              </a:solidFill>
            </a:endParaRPr>
          </a:p>
        </p:txBody>
      </p:sp>
      <p:sp>
        <p:nvSpPr>
          <p:cNvPr id="9" name="TextBox 8"/>
          <p:cNvSpPr txBox="1"/>
          <p:nvPr/>
        </p:nvSpPr>
        <p:spPr>
          <a:xfrm>
            <a:off x="2123251" y="3966976"/>
            <a:ext cx="2000163" cy="584775"/>
          </a:xfrm>
          <a:prstGeom prst="rect">
            <a:avLst/>
          </a:prstGeom>
          <a:noFill/>
        </p:spPr>
        <p:txBody>
          <a:bodyPr wrap="none" rtlCol="0">
            <a:spAutoFit/>
          </a:bodyPr>
          <a:lstStyle/>
          <a:p>
            <a:r>
              <a:rPr lang="en-US" dirty="0" smtClean="0">
                <a:solidFill>
                  <a:schemeClr val="bg1"/>
                </a:solidFill>
              </a:rPr>
              <a:t>Item Development</a:t>
            </a:r>
          </a:p>
          <a:p>
            <a:r>
              <a:rPr lang="en-US" sz="1400" dirty="0" smtClean="0">
                <a:solidFill>
                  <a:schemeClr val="bg1"/>
                </a:solidFill>
              </a:rPr>
              <a:t>(May 2014 – </a:t>
            </a:r>
            <a:r>
              <a:rPr lang="en-US" sz="1400" dirty="0" smtClean="0">
                <a:solidFill>
                  <a:schemeClr val="bg1"/>
                </a:solidFill>
              </a:rPr>
              <a:t>Jan.</a:t>
            </a:r>
            <a:r>
              <a:rPr lang="en-US" sz="1400" dirty="0" smtClean="0">
                <a:solidFill>
                  <a:schemeClr val="bg1"/>
                </a:solidFill>
              </a:rPr>
              <a:t> 2015*)</a:t>
            </a:r>
            <a:endParaRPr lang="en-US" sz="1400" dirty="0">
              <a:solidFill>
                <a:schemeClr val="bg1"/>
              </a:solidFill>
            </a:endParaRPr>
          </a:p>
        </p:txBody>
      </p:sp>
      <p:sp>
        <p:nvSpPr>
          <p:cNvPr id="10" name="TextBox 9"/>
          <p:cNvSpPr txBox="1"/>
          <p:nvPr/>
        </p:nvSpPr>
        <p:spPr>
          <a:xfrm>
            <a:off x="6263239" y="3982365"/>
            <a:ext cx="1674848" cy="1138773"/>
          </a:xfrm>
          <a:prstGeom prst="rect">
            <a:avLst/>
          </a:prstGeom>
          <a:noFill/>
        </p:spPr>
        <p:txBody>
          <a:bodyPr wrap="square" rtlCol="0">
            <a:spAutoFit/>
          </a:bodyPr>
          <a:lstStyle/>
          <a:p>
            <a:r>
              <a:rPr lang="en-US" dirty="0" smtClean="0">
                <a:solidFill>
                  <a:schemeClr val="bg1"/>
                </a:solidFill>
              </a:rPr>
              <a:t>Screener Becomes Operational</a:t>
            </a:r>
          </a:p>
          <a:p>
            <a:r>
              <a:rPr lang="en-US" sz="1400" dirty="0" smtClean="0">
                <a:solidFill>
                  <a:schemeClr val="bg1"/>
                </a:solidFill>
              </a:rPr>
              <a:t>(</a:t>
            </a:r>
            <a:r>
              <a:rPr lang="en-US" sz="1400" smtClean="0">
                <a:solidFill>
                  <a:schemeClr val="bg1"/>
                </a:solidFill>
              </a:rPr>
              <a:t>August </a:t>
            </a:r>
            <a:r>
              <a:rPr lang="en-US" sz="1400" smtClean="0">
                <a:solidFill>
                  <a:schemeClr val="bg1"/>
                </a:solidFill>
              </a:rPr>
              <a:t>2016)</a:t>
            </a:r>
            <a:endParaRPr lang="en-US" sz="1400" dirty="0">
              <a:solidFill>
                <a:schemeClr val="bg1"/>
              </a:solidFill>
            </a:endParaRPr>
          </a:p>
        </p:txBody>
      </p:sp>
      <p:sp>
        <p:nvSpPr>
          <p:cNvPr id="6" name="TextBox 5"/>
          <p:cNvSpPr txBox="1"/>
          <p:nvPr/>
        </p:nvSpPr>
        <p:spPr>
          <a:xfrm>
            <a:off x="2893631" y="2445804"/>
            <a:ext cx="1541891" cy="584775"/>
          </a:xfrm>
          <a:prstGeom prst="rect">
            <a:avLst/>
          </a:prstGeom>
          <a:noFill/>
        </p:spPr>
        <p:txBody>
          <a:bodyPr wrap="square" rtlCol="0">
            <a:spAutoFit/>
          </a:bodyPr>
          <a:lstStyle/>
          <a:p>
            <a:r>
              <a:rPr lang="en-US" dirty="0" smtClean="0">
                <a:solidFill>
                  <a:schemeClr val="bg1"/>
                </a:solidFill>
              </a:rPr>
              <a:t>Cognitive Labs</a:t>
            </a:r>
          </a:p>
          <a:p>
            <a:r>
              <a:rPr lang="en-US" sz="1400" dirty="0" smtClean="0">
                <a:solidFill>
                  <a:schemeClr val="bg1"/>
                </a:solidFill>
              </a:rPr>
              <a:t>(Fall </a:t>
            </a:r>
            <a:r>
              <a:rPr lang="en-US" sz="1400" dirty="0" smtClean="0">
                <a:solidFill>
                  <a:schemeClr val="bg1"/>
                </a:solidFill>
              </a:rPr>
              <a:t>2014)</a:t>
            </a:r>
            <a:endParaRPr lang="en-US" sz="1400" dirty="0">
              <a:solidFill>
                <a:schemeClr val="bg1"/>
              </a:solidFill>
            </a:endParaRPr>
          </a:p>
        </p:txBody>
      </p:sp>
      <p:sp>
        <p:nvSpPr>
          <p:cNvPr id="11" name="TextBox 10"/>
          <p:cNvSpPr txBox="1"/>
          <p:nvPr/>
        </p:nvSpPr>
        <p:spPr>
          <a:xfrm>
            <a:off x="805218" y="5547394"/>
            <a:ext cx="2512932" cy="369332"/>
          </a:xfrm>
          <a:prstGeom prst="rect">
            <a:avLst/>
          </a:prstGeom>
          <a:noFill/>
        </p:spPr>
        <p:txBody>
          <a:bodyPr wrap="none" rtlCol="0">
            <a:spAutoFit/>
          </a:bodyPr>
          <a:lstStyle/>
          <a:p>
            <a:r>
              <a:rPr lang="en-US" dirty="0" smtClean="0">
                <a:solidFill>
                  <a:schemeClr val="bg1"/>
                </a:solidFill>
              </a:rPr>
              <a:t>*Dates are approximate. </a:t>
            </a:r>
            <a:endParaRPr lang="en-US" dirty="0">
              <a:solidFill>
                <a:schemeClr val="bg1"/>
              </a:solidFill>
            </a:endParaRPr>
          </a:p>
        </p:txBody>
      </p:sp>
    </p:spTree>
    <p:extLst>
      <p:ext uri="{BB962C8B-B14F-4D97-AF65-F5344CB8AC3E}">
        <p14:creationId xmlns:p14="http://schemas.microsoft.com/office/powerpoint/2010/main" val="3599721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1000"/>
                                        <p:tgtEl>
                                          <p:spTgt spid="5"/>
                                        </p:tgtEl>
                                      </p:cBhvr>
                                    </p:animEffect>
                                    <p:anim calcmode="lin" valueType="num">
                                      <p:cBhvr>
                                        <p:cTn id="36" dur="1000" fill="hold"/>
                                        <p:tgtEl>
                                          <p:spTgt spid="5"/>
                                        </p:tgtEl>
                                        <p:attrNameLst>
                                          <p:attrName>ppt_x</p:attrName>
                                        </p:attrNameLst>
                                      </p:cBhvr>
                                      <p:tavLst>
                                        <p:tav tm="0">
                                          <p:val>
                                            <p:strVal val="#ppt_x"/>
                                          </p:val>
                                        </p:tav>
                                        <p:tav tm="100000">
                                          <p:val>
                                            <p:strVal val="#ppt_x"/>
                                          </p:val>
                                        </p:tav>
                                      </p:tavLst>
                                    </p:anim>
                                    <p:anim calcmode="lin" valueType="num">
                                      <p:cBhvr>
                                        <p:cTn id="3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1000"/>
                                        <p:tgtEl>
                                          <p:spTgt spid="10"/>
                                        </p:tgtEl>
                                      </p:cBhvr>
                                    </p:animEffect>
                                    <p:anim calcmode="lin" valueType="num">
                                      <p:cBhvr>
                                        <p:cTn id="43" dur="1000" fill="hold"/>
                                        <p:tgtEl>
                                          <p:spTgt spid="10"/>
                                        </p:tgtEl>
                                        <p:attrNameLst>
                                          <p:attrName>ppt_x</p:attrName>
                                        </p:attrNameLst>
                                      </p:cBhvr>
                                      <p:tavLst>
                                        <p:tav tm="0">
                                          <p:val>
                                            <p:strVal val="#ppt_x"/>
                                          </p:val>
                                        </p:tav>
                                        <p:tav tm="100000">
                                          <p:val>
                                            <p:strVal val="#ppt_x"/>
                                          </p:val>
                                        </p:tav>
                                      </p:tavLst>
                                    </p:anim>
                                    <p:anim calcmode="lin" valueType="num">
                                      <p:cBhvr>
                                        <p:cTn id="4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1000"/>
                                        <p:tgtEl>
                                          <p:spTgt spid="11"/>
                                        </p:tgtEl>
                                      </p:cBhvr>
                                    </p:animEffect>
                                    <p:anim calcmode="lin" valueType="num">
                                      <p:cBhvr>
                                        <p:cTn id="50" dur="1000" fill="hold"/>
                                        <p:tgtEl>
                                          <p:spTgt spid="11"/>
                                        </p:tgtEl>
                                        <p:attrNameLst>
                                          <p:attrName>ppt_x</p:attrName>
                                        </p:attrNameLst>
                                      </p:cBhvr>
                                      <p:tavLst>
                                        <p:tav tm="0">
                                          <p:val>
                                            <p:strVal val="#ppt_x"/>
                                          </p:val>
                                        </p:tav>
                                        <p:tav tm="100000">
                                          <p:val>
                                            <p:strVal val="#ppt_x"/>
                                          </p:val>
                                        </p:tav>
                                      </p:tavLst>
                                    </p:anim>
                                    <p:anim calcmode="lin" valueType="num">
                                      <p:cBhvr>
                                        <p:cTn id="5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9" grpId="0"/>
      <p:bldP spid="10" grpId="0"/>
      <p:bldP spid="6"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Gearing Up for the Platform &amp; System Trial and the Field Test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47534573"/>
              </p:ext>
            </p:extLst>
          </p:nvPr>
        </p:nvGraphicFramePr>
        <p:xfrm>
          <a:off x="792481" y="1785826"/>
          <a:ext cx="10439400" cy="4406005"/>
        </p:xfrm>
        <a:graphic>
          <a:graphicData uri="http://schemas.openxmlformats.org/drawingml/2006/table">
            <a:tbl>
              <a:tblPr firstRow="1" firstCol="1" bandRow="1">
                <a:tableStyleId>{1E171933-4619-4E11-9A3F-F7608DF75F80}</a:tableStyleId>
              </a:tblPr>
              <a:tblGrid>
                <a:gridCol w="1115975"/>
                <a:gridCol w="5846380"/>
                <a:gridCol w="3477045"/>
              </a:tblGrid>
              <a:tr h="541023">
                <a:tc>
                  <a:txBody>
                    <a:bodyPr/>
                    <a:lstStyle/>
                    <a:p>
                      <a:pPr>
                        <a:lnSpc>
                          <a:spcPct val="115000"/>
                        </a:lnSpc>
                      </a:pPr>
                      <a:endParaRPr lang="en-US" sz="1800" dirty="0">
                        <a:effectLst/>
                        <a:latin typeface="Calibri"/>
                      </a:endParaRPr>
                    </a:p>
                  </a:txBody>
                  <a:tcPr marL="66685" marR="66685" marT="9262" marB="0"/>
                </a:tc>
                <a:tc>
                  <a:txBody>
                    <a:bodyPr/>
                    <a:lstStyle/>
                    <a:p>
                      <a:pPr>
                        <a:lnSpc>
                          <a:spcPct val="115000"/>
                        </a:lnSpc>
                      </a:pPr>
                      <a:r>
                        <a:rPr lang="en-US" sz="2400" b="1" dirty="0">
                          <a:solidFill>
                            <a:schemeClr val="tx1"/>
                          </a:solidFill>
                          <a:effectLst/>
                        </a:rPr>
                        <a:t>Platform and System Trial </a:t>
                      </a:r>
                      <a:r>
                        <a:rPr lang="en-US" sz="2400" b="1" dirty="0" smtClean="0">
                          <a:solidFill>
                            <a:schemeClr val="tx1"/>
                          </a:solidFill>
                          <a:effectLst/>
                        </a:rPr>
                        <a:t> (Pilot)</a:t>
                      </a:r>
                      <a:endParaRPr lang="en-US" sz="2400" b="1" dirty="0">
                        <a:solidFill>
                          <a:schemeClr val="tx1"/>
                        </a:solidFill>
                        <a:effectLst/>
                        <a:latin typeface="Calibri"/>
                      </a:endParaRPr>
                    </a:p>
                  </a:txBody>
                  <a:tcPr marL="66685" marR="66685" marT="9262" marB="0"/>
                </a:tc>
                <a:tc>
                  <a:txBody>
                    <a:bodyPr/>
                    <a:lstStyle/>
                    <a:p>
                      <a:pPr>
                        <a:lnSpc>
                          <a:spcPct val="115000"/>
                        </a:lnSpc>
                      </a:pPr>
                      <a:r>
                        <a:rPr lang="en-US" sz="2400" b="1" dirty="0">
                          <a:solidFill>
                            <a:schemeClr val="tx1"/>
                          </a:solidFill>
                          <a:effectLst/>
                        </a:rPr>
                        <a:t>Field Test</a:t>
                      </a:r>
                      <a:endParaRPr lang="en-US" sz="2400" b="1" dirty="0">
                        <a:solidFill>
                          <a:schemeClr val="tx1"/>
                        </a:solidFill>
                        <a:effectLst/>
                        <a:latin typeface="Calibri"/>
                      </a:endParaRPr>
                    </a:p>
                  </a:txBody>
                  <a:tcPr marL="66685" marR="66685" marT="9262" marB="0"/>
                </a:tc>
              </a:tr>
              <a:tr h="3692951">
                <a:tc>
                  <a:txBody>
                    <a:bodyPr/>
                    <a:lstStyle/>
                    <a:p>
                      <a:pPr marL="0" lvl="0" indent="0">
                        <a:lnSpc>
                          <a:spcPct val="115000"/>
                        </a:lnSpc>
                        <a:buFont typeface="Arial"/>
                        <a:buNone/>
                        <a:tabLst>
                          <a:tab pos="457200" algn="l"/>
                        </a:tabLst>
                      </a:pPr>
                      <a:r>
                        <a:rPr lang="en-US" sz="2800" b="0" dirty="0" smtClean="0">
                          <a:effectLst/>
                          <a:latin typeface="Calibri"/>
                          <a:cs typeface="Times New Roman"/>
                        </a:rPr>
                        <a:t>Goals</a:t>
                      </a:r>
                      <a:endParaRPr lang="en-US" sz="2800" b="0" dirty="0">
                        <a:effectLst/>
                        <a:latin typeface="Calibri"/>
                        <a:cs typeface="Times New Roman"/>
                      </a:endParaRPr>
                    </a:p>
                  </a:txBody>
                  <a:tcPr marL="66685" marR="66685" marT="9262" marB="0"/>
                </a:tc>
                <a:tc>
                  <a:txBody>
                    <a:bodyPr/>
                    <a:lstStyle/>
                    <a:p>
                      <a:pPr marL="285750" lvl="0" indent="-285750">
                        <a:lnSpc>
                          <a:spcPct val="115000"/>
                        </a:lnSpc>
                        <a:buFont typeface="Arial" panose="020B0604020202020204" pitchFamily="34" charset="0"/>
                        <a:buChar char="•"/>
                        <a:tabLst>
                          <a:tab pos="457200" algn="l"/>
                        </a:tabLst>
                      </a:pPr>
                      <a:r>
                        <a:rPr lang="en-US" sz="2000" b="0" dirty="0" smtClean="0">
                          <a:effectLst/>
                        </a:rPr>
                        <a:t>Small </a:t>
                      </a:r>
                      <a:r>
                        <a:rPr lang="en-US" sz="2000" b="0" dirty="0">
                          <a:effectLst/>
                        </a:rPr>
                        <a:t>scale technical trial of the ELPA21 Field Test Platform</a:t>
                      </a:r>
                      <a:r>
                        <a:rPr lang="en-US" sz="2000" b="0" u="sng" dirty="0">
                          <a:effectLst/>
                        </a:rPr>
                        <a:t> </a:t>
                      </a:r>
                      <a:endParaRPr lang="en-US" sz="2000" b="0" dirty="0">
                        <a:effectLst/>
                      </a:endParaRPr>
                    </a:p>
                    <a:p>
                      <a:pPr marL="342900" lvl="0" indent="-342900">
                        <a:lnSpc>
                          <a:spcPct val="115000"/>
                        </a:lnSpc>
                        <a:buFont typeface="Arial"/>
                        <a:buChar char="•"/>
                        <a:tabLst>
                          <a:tab pos="457200" algn="l"/>
                        </a:tabLst>
                      </a:pPr>
                      <a:r>
                        <a:rPr lang="en-US" sz="2000" b="0" dirty="0">
                          <a:effectLst/>
                        </a:rPr>
                        <a:t>Tests both the administrative (setup/scheduling) and the test delivery systems</a:t>
                      </a:r>
                    </a:p>
                    <a:p>
                      <a:pPr marL="342900" lvl="0" indent="-342900">
                        <a:lnSpc>
                          <a:spcPct val="115000"/>
                        </a:lnSpc>
                        <a:buFont typeface="Arial"/>
                        <a:buChar char="•"/>
                        <a:tabLst>
                          <a:tab pos="457200" algn="l"/>
                        </a:tabLst>
                      </a:pPr>
                      <a:r>
                        <a:rPr lang="en-US" sz="2000" b="0" dirty="0">
                          <a:effectLst/>
                        </a:rPr>
                        <a:t>Trial run to ensure that all aspects of the user experience run smoothly, that directions and documentation are clear, that students are able to move between and within items as intended, and that platform tools are functioning properly. </a:t>
                      </a:r>
                    </a:p>
                    <a:p>
                      <a:pPr marL="342900" lvl="0" indent="-342900">
                        <a:lnSpc>
                          <a:spcPct val="115000"/>
                        </a:lnSpc>
                        <a:buFont typeface="Arial"/>
                        <a:buChar char="•"/>
                        <a:tabLst>
                          <a:tab pos="457200" algn="l"/>
                        </a:tabLst>
                      </a:pPr>
                      <a:r>
                        <a:rPr lang="en-US" sz="2000" b="0" dirty="0">
                          <a:effectLst/>
                        </a:rPr>
                        <a:t>Field test platform will be refined using feedback from platform and system trial.</a:t>
                      </a:r>
                      <a:endParaRPr lang="en-US" sz="2000" b="0" dirty="0">
                        <a:effectLst/>
                        <a:latin typeface="Calibri"/>
                        <a:cs typeface="Times New Roman"/>
                      </a:endParaRPr>
                    </a:p>
                  </a:txBody>
                  <a:tcPr marL="66685" marR="66685" marT="9262" marB="0"/>
                </a:tc>
                <a:tc>
                  <a:txBody>
                    <a:bodyPr/>
                    <a:lstStyle/>
                    <a:p>
                      <a:pPr marL="285750" lvl="0" indent="-285750">
                        <a:lnSpc>
                          <a:spcPct val="115000"/>
                        </a:lnSpc>
                        <a:buFont typeface="Arial" panose="020B0604020202020204" pitchFamily="34" charset="0"/>
                        <a:buChar char="•"/>
                        <a:tabLst>
                          <a:tab pos="457200" algn="l"/>
                        </a:tabLst>
                      </a:pPr>
                      <a:r>
                        <a:rPr lang="en-US" sz="2000" dirty="0" smtClean="0">
                          <a:effectLst/>
                        </a:rPr>
                        <a:t>Large </a:t>
                      </a:r>
                      <a:r>
                        <a:rPr lang="en-US" sz="2000" dirty="0">
                          <a:effectLst/>
                        </a:rPr>
                        <a:t>scale test of ELPA21 items.</a:t>
                      </a:r>
                    </a:p>
                    <a:p>
                      <a:pPr marL="342900" lvl="0" indent="-342900">
                        <a:lnSpc>
                          <a:spcPct val="115000"/>
                        </a:lnSpc>
                        <a:buFont typeface="Arial"/>
                        <a:buChar char="•"/>
                        <a:tabLst>
                          <a:tab pos="457200" algn="l"/>
                        </a:tabLst>
                      </a:pPr>
                      <a:r>
                        <a:rPr lang="en-US" sz="2000" dirty="0">
                          <a:effectLst/>
                        </a:rPr>
                        <a:t>Test ELPA21 items functionality across various student populations.</a:t>
                      </a:r>
                    </a:p>
                    <a:p>
                      <a:pPr marL="342900" lvl="0" indent="-342900">
                        <a:lnSpc>
                          <a:spcPct val="115000"/>
                        </a:lnSpc>
                        <a:buFont typeface="Arial"/>
                        <a:buChar char="•"/>
                        <a:tabLst>
                          <a:tab pos="457200" algn="l"/>
                        </a:tabLst>
                      </a:pPr>
                      <a:r>
                        <a:rPr lang="en-US" sz="2000" dirty="0">
                          <a:effectLst/>
                        </a:rPr>
                        <a:t>Item performance data from the field test will be used to construct the ELPA21 summative and screener assessments. </a:t>
                      </a:r>
                      <a:endParaRPr lang="en-US" sz="2000" dirty="0">
                        <a:effectLst/>
                        <a:latin typeface="Calibri"/>
                        <a:cs typeface="Times New Roman"/>
                      </a:endParaRPr>
                    </a:p>
                  </a:txBody>
                  <a:tcPr marL="66685" marR="66685" marT="9262" marB="0"/>
                </a:tc>
              </a:tr>
            </a:tbl>
          </a:graphicData>
        </a:graphic>
      </p:graphicFrame>
    </p:spTree>
    <p:extLst>
      <p:ext uri="{BB962C8B-B14F-4D97-AF65-F5344CB8AC3E}">
        <p14:creationId xmlns:p14="http://schemas.microsoft.com/office/powerpoint/2010/main" val="29656293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Gearing Up for the Platform &amp; System Trial and the Field Test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78634898"/>
              </p:ext>
            </p:extLst>
          </p:nvPr>
        </p:nvGraphicFramePr>
        <p:xfrm>
          <a:off x="548640" y="1787704"/>
          <a:ext cx="11094719" cy="4470763"/>
        </p:xfrm>
        <a:graphic>
          <a:graphicData uri="http://schemas.openxmlformats.org/drawingml/2006/table">
            <a:tbl>
              <a:tblPr firstRow="1" firstCol="1" bandRow="1">
                <a:tableStyleId>{1E171933-4619-4E11-9A3F-F7608DF75F80}</a:tableStyleId>
              </a:tblPr>
              <a:tblGrid>
                <a:gridCol w="2203126"/>
                <a:gridCol w="4090135"/>
                <a:gridCol w="4801458"/>
              </a:tblGrid>
              <a:tr h="577995">
                <a:tc>
                  <a:txBody>
                    <a:bodyPr/>
                    <a:lstStyle/>
                    <a:p>
                      <a:pPr>
                        <a:lnSpc>
                          <a:spcPct val="115000"/>
                        </a:lnSpc>
                      </a:pPr>
                      <a:endParaRPr lang="en-US" sz="2000" dirty="0">
                        <a:effectLst/>
                        <a:latin typeface="Calibri"/>
                      </a:endParaRPr>
                    </a:p>
                  </a:txBody>
                  <a:tcPr marL="66685" marR="66685" marT="9262" marB="0"/>
                </a:tc>
                <a:tc>
                  <a:txBody>
                    <a:bodyPr/>
                    <a:lstStyle/>
                    <a:p>
                      <a:pPr>
                        <a:lnSpc>
                          <a:spcPct val="115000"/>
                        </a:lnSpc>
                      </a:pPr>
                      <a:r>
                        <a:rPr lang="en-US" sz="2000" dirty="0">
                          <a:solidFill>
                            <a:schemeClr val="tx1"/>
                          </a:solidFill>
                          <a:effectLst/>
                        </a:rPr>
                        <a:t>Platform and System Trial </a:t>
                      </a:r>
                      <a:r>
                        <a:rPr lang="en-US" sz="2000" dirty="0" smtClean="0">
                          <a:solidFill>
                            <a:schemeClr val="tx1"/>
                          </a:solidFill>
                          <a:effectLst/>
                        </a:rPr>
                        <a:t> (Pilot)</a:t>
                      </a:r>
                      <a:endParaRPr lang="en-US" sz="2000" dirty="0">
                        <a:solidFill>
                          <a:schemeClr val="tx1"/>
                        </a:solidFill>
                        <a:effectLst/>
                        <a:latin typeface="Calibri"/>
                      </a:endParaRPr>
                    </a:p>
                  </a:txBody>
                  <a:tcPr marL="66685" marR="66685" marT="9262" marB="0"/>
                </a:tc>
                <a:tc>
                  <a:txBody>
                    <a:bodyPr/>
                    <a:lstStyle/>
                    <a:p>
                      <a:pPr>
                        <a:lnSpc>
                          <a:spcPct val="115000"/>
                        </a:lnSpc>
                      </a:pPr>
                      <a:r>
                        <a:rPr lang="en-US" sz="2000" dirty="0">
                          <a:solidFill>
                            <a:schemeClr val="tx1"/>
                          </a:solidFill>
                          <a:effectLst/>
                        </a:rPr>
                        <a:t>Field Test</a:t>
                      </a:r>
                      <a:endParaRPr lang="en-US" sz="2000" dirty="0">
                        <a:solidFill>
                          <a:schemeClr val="tx1"/>
                        </a:solidFill>
                        <a:effectLst/>
                        <a:latin typeface="Calibri"/>
                      </a:endParaRPr>
                    </a:p>
                  </a:txBody>
                  <a:tcPr marL="66685" marR="66685" marT="9262" marB="0"/>
                </a:tc>
              </a:tr>
              <a:tr h="350097">
                <a:tc>
                  <a:txBody>
                    <a:bodyPr/>
                    <a:lstStyle/>
                    <a:p>
                      <a:pPr>
                        <a:lnSpc>
                          <a:spcPct val="115000"/>
                        </a:lnSpc>
                      </a:pPr>
                      <a:r>
                        <a:rPr lang="en-US" sz="2000" b="0" dirty="0" smtClean="0">
                          <a:effectLst/>
                          <a:latin typeface="Calibri"/>
                        </a:rPr>
                        <a:t>Participants</a:t>
                      </a:r>
                      <a:endParaRPr lang="en-US" sz="2000" b="0" dirty="0">
                        <a:effectLst/>
                        <a:latin typeface="Calibri"/>
                      </a:endParaRPr>
                    </a:p>
                  </a:txBody>
                  <a:tcPr marL="66685" marR="66685" marT="9262" marB="0"/>
                </a:tc>
                <a:tc>
                  <a:txBody>
                    <a:bodyPr/>
                    <a:lstStyle/>
                    <a:p>
                      <a:pPr marL="285750" indent="-285750">
                        <a:lnSpc>
                          <a:spcPct val="115000"/>
                        </a:lnSpc>
                        <a:buFont typeface="Arial" panose="020B0604020202020204" pitchFamily="34" charset="0"/>
                        <a:buChar char="•"/>
                      </a:pPr>
                      <a:r>
                        <a:rPr lang="en-US" sz="2000" b="0" dirty="0" smtClean="0">
                          <a:effectLst/>
                        </a:rPr>
                        <a:t>All ELPA21</a:t>
                      </a:r>
                      <a:r>
                        <a:rPr lang="en-US" sz="2000" b="0" baseline="0" dirty="0" smtClean="0">
                          <a:effectLst/>
                        </a:rPr>
                        <a:t> States</a:t>
                      </a:r>
                    </a:p>
                    <a:p>
                      <a:pPr marL="285750" indent="-285750">
                        <a:lnSpc>
                          <a:spcPct val="115000"/>
                        </a:lnSpc>
                        <a:buFont typeface="Arial" panose="020B0604020202020204" pitchFamily="34" charset="0"/>
                        <a:buChar char="•"/>
                      </a:pPr>
                      <a:r>
                        <a:rPr lang="en-US" sz="2000" b="0" dirty="0" smtClean="0">
                          <a:effectLst/>
                        </a:rPr>
                        <a:t>Test </a:t>
                      </a:r>
                      <a:r>
                        <a:rPr lang="en-US" sz="2000" b="0" dirty="0">
                          <a:effectLst/>
                        </a:rPr>
                        <a:t>Administrators, SEA staff, LEA </a:t>
                      </a:r>
                      <a:r>
                        <a:rPr lang="en-US" sz="2000" b="0" dirty="0" smtClean="0">
                          <a:effectLst/>
                        </a:rPr>
                        <a:t>staff</a:t>
                      </a:r>
                      <a:r>
                        <a:rPr lang="en-US" sz="2000" b="0" dirty="0" smtClean="0">
                          <a:effectLst/>
                          <a:latin typeface="Calibri"/>
                        </a:rPr>
                        <a:t>,</a:t>
                      </a:r>
                      <a:r>
                        <a:rPr lang="en-US" sz="2000" b="0" baseline="0" dirty="0" smtClean="0">
                          <a:effectLst/>
                          <a:latin typeface="Calibri"/>
                        </a:rPr>
                        <a:t> students</a:t>
                      </a:r>
                      <a:endParaRPr lang="en-US" sz="2000" b="0" dirty="0" smtClean="0">
                        <a:effectLst/>
                      </a:endParaRPr>
                    </a:p>
                  </a:txBody>
                  <a:tcPr marL="66685" marR="66685" marT="9262" marB="0"/>
                </a:tc>
                <a:tc>
                  <a:txBody>
                    <a:bodyPr/>
                    <a:lstStyle/>
                    <a:p>
                      <a:pPr marL="285750" indent="-285750">
                        <a:lnSpc>
                          <a:spcPct val="115000"/>
                        </a:lnSpc>
                        <a:buFont typeface="Arial" panose="020B0604020202020204" pitchFamily="34" charset="0"/>
                        <a:buChar char="•"/>
                      </a:pPr>
                      <a:r>
                        <a:rPr lang="en-US" sz="2000" dirty="0" smtClean="0">
                          <a:effectLst/>
                        </a:rPr>
                        <a:t>All ELPA21 States</a:t>
                      </a:r>
                    </a:p>
                    <a:p>
                      <a:pPr marL="285750" indent="-285750">
                        <a:lnSpc>
                          <a:spcPct val="115000"/>
                        </a:lnSpc>
                        <a:buFont typeface="Arial" panose="020B0604020202020204" pitchFamily="34" charset="0"/>
                        <a:buChar char="•"/>
                      </a:pPr>
                      <a:r>
                        <a:rPr lang="en-US" sz="2000" dirty="0" smtClean="0">
                          <a:effectLst/>
                        </a:rPr>
                        <a:t>Districts/Schools </a:t>
                      </a:r>
                      <a:r>
                        <a:rPr lang="en-US" sz="2000" dirty="0">
                          <a:effectLst/>
                        </a:rPr>
                        <a:t>– ultimately students</a:t>
                      </a:r>
                      <a:endParaRPr lang="en-US" sz="2000" dirty="0">
                        <a:effectLst/>
                        <a:latin typeface="Calibri"/>
                      </a:endParaRPr>
                    </a:p>
                  </a:txBody>
                  <a:tcPr marL="66685" marR="66685" marT="9262" marB="0"/>
                </a:tc>
              </a:tr>
              <a:tr h="350097">
                <a:tc>
                  <a:txBody>
                    <a:bodyPr/>
                    <a:lstStyle/>
                    <a:p>
                      <a:pPr>
                        <a:lnSpc>
                          <a:spcPct val="115000"/>
                        </a:lnSpc>
                      </a:pPr>
                      <a:r>
                        <a:rPr lang="en-US" sz="2000" b="0" dirty="0" smtClean="0">
                          <a:effectLst/>
                          <a:latin typeface="Calibri"/>
                        </a:rPr>
                        <a:t>Participation</a:t>
                      </a:r>
                      <a:endParaRPr lang="en-US" sz="2000" b="0" dirty="0">
                        <a:effectLst/>
                        <a:latin typeface="Calibri"/>
                      </a:endParaRPr>
                    </a:p>
                  </a:txBody>
                  <a:tcPr marL="66685" marR="66685" marT="9262" marB="0"/>
                </a:tc>
                <a:tc>
                  <a:txBody>
                    <a:bodyPr/>
                    <a:lstStyle/>
                    <a:p>
                      <a:pPr>
                        <a:lnSpc>
                          <a:spcPct val="115000"/>
                        </a:lnSpc>
                      </a:pPr>
                      <a:r>
                        <a:rPr lang="en-US" sz="2000" b="0" dirty="0">
                          <a:effectLst/>
                        </a:rPr>
                        <a:t>Smaller scale (</a:t>
                      </a:r>
                      <a:r>
                        <a:rPr lang="en-US" sz="2000" b="0" u="sng" dirty="0">
                          <a:effectLst/>
                        </a:rPr>
                        <a:t>capped participation</a:t>
                      </a:r>
                      <a:r>
                        <a:rPr lang="en-US" sz="2000" b="0" dirty="0">
                          <a:effectLst/>
                        </a:rPr>
                        <a:t>) </a:t>
                      </a:r>
                      <a:endParaRPr lang="en-US" sz="2000" b="0" dirty="0">
                        <a:effectLst/>
                        <a:latin typeface="Calibri"/>
                      </a:endParaRPr>
                    </a:p>
                  </a:txBody>
                  <a:tcPr marL="66685" marR="66685" marT="9262" marB="0"/>
                </a:tc>
                <a:tc>
                  <a:txBody>
                    <a:bodyPr/>
                    <a:lstStyle/>
                    <a:p>
                      <a:pPr>
                        <a:lnSpc>
                          <a:spcPct val="115000"/>
                        </a:lnSpc>
                      </a:pPr>
                      <a:r>
                        <a:rPr lang="en-US" sz="2000" dirty="0">
                          <a:effectLst/>
                        </a:rPr>
                        <a:t>Large scale (</a:t>
                      </a:r>
                      <a:r>
                        <a:rPr lang="en-US" sz="2000" u="sng" dirty="0">
                          <a:effectLst/>
                        </a:rPr>
                        <a:t>unlimited participation</a:t>
                      </a:r>
                      <a:r>
                        <a:rPr lang="en-US" sz="2000" dirty="0">
                          <a:effectLst/>
                        </a:rPr>
                        <a:t>) (But there are target populations/demographics.) </a:t>
                      </a:r>
                      <a:endParaRPr lang="en-US" sz="2000" dirty="0">
                        <a:effectLst/>
                        <a:latin typeface="Calibri"/>
                      </a:endParaRPr>
                    </a:p>
                  </a:txBody>
                  <a:tcPr marL="66685" marR="66685" marT="9262" marB="0"/>
                </a:tc>
              </a:tr>
              <a:tr h="350097">
                <a:tc>
                  <a:txBody>
                    <a:bodyPr/>
                    <a:lstStyle/>
                    <a:p>
                      <a:pPr>
                        <a:lnSpc>
                          <a:spcPct val="115000"/>
                        </a:lnSpc>
                      </a:pPr>
                      <a:r>
                        <a:rPr lang="en-US" sz="2000" b="0" dirty="0" smtClean="0">
                          <a:effectLst/>
                          <a:latin typeface="Calibri"/>
                        </a:rPr>
                        <a:t>Registration Window</a:t>
                      </a:r>
                      <a:endParaRPr lang="en-US" sz="2000" b="0" dirty="0">
                        <a:effectLst/>
                        <a:latin typeface="Calibri"/>
                      </a:endParaRPr>
                    </a:p>
                  </a:txBody>
                  <a:tcPr marL="66685" marR="66685" marT="9262" marB="0"/>
                </a:tc>
                <a:tc>
                  <a:txBody>
                    <a:bodyPr/>
                    <a:lstStyle/>
                    <a:p>
                      <a:pPr>
                        <a:lnSpc>
                          <a:spcPct val="115000"/>
                        </a:lnSpc>
                      </a:pPr>
                      <a:r>
                        <a:rPr lang="en-US" sz="2000" b="0" dirty="0" smtClean="0">
                          <a:effectLst/>
                          <a:latin typeface="+mn-lt"/>
                        </a:rPr>
                        <a:t>Open</a:t>
                      </a:r>
                      <a:r>
                        <a:rPr lang="en-US" sz="2000" b="0" baseline="0" dirty="0" smtClean="0">
                          <a:effectLst/>
                          <a:latin typeface="+mn-lt"/>
                        </a:rPr>
                        <a:t> Now!</a:t>
                      </a:r>
                      <a:endParaRPr lang="en-US" sz="2000" b="0" dirty="0">
                        <a:effectLst/>
                        <a:latin typeface="Calibri"/>
                      </a:endParaRPr>
                    </a:p>
                  </a:txBody>
                  <a:tcPr marL="66685" marR="66685" marT="9262" marB="0"/>
                </a:tc>
                <a:tc>
                  <a:txBody>
                    <a:bodyPr/>
                    <a:lstStyle/>
                    <a:p>
                      <a:pPr>
                        <a:lnSpc>
                          <a:spcPct val="115000"/>
                        </a:lnSpc>
                      </a:pPr>
                      <a:r>
                        <a:rPr lang="en-US" sz="2000" dirty="0" smtClean="0">
                          <a:effectLst/>
                        </a:rPr>
                        <a:t>Open</a:t>
                      </a:r>
                      <a:r>
                        <a:rPr lang="en-US" sz="2000" baseline="0" dirty="0" smtClean="0">
                          <a:effectLst/>
                        </a:rPr>
                        <a:t> Now! </a:t>
                      </a:r>
                      <a:r>
                        <a:rPr lang="en-US" sz="2000" dirty="0" smtClean="0">
                          <a:effectLst/>
                        </a:rPr>
                        <a:t>Second </a:t>
                      </a:r>
                      <a:r>
                        <a:rPr lang="en-US" sz="2000" dirty="0">
                          <a:effectLst/>
                        </a:rPr>
                        <a:t>round of Recruitment: Early November, after </a:t>
                      </a:r>
                      <a:r>
                        <a:rPr lang="en-US" sz="2000" dirty="0" err="1" smtClean="0">
                          <a:effectLst/>
                        </a:rPr>
                        <a:t>Questar’s</a:t>
                      </a:r>
                      <a:r>
                        <a:rPr lang="en-US" sz="2000" dirty="0" smtClean="0">
                          <a:effectLst/>
                        </a:rPr>
                        <a:t> </a:t>
                      </a:r>
                      <a:r>
                        <a:rPr lang="en-US" sz="2000" dirty="0">
                          <a:effectLst/>
                        </a:rPr>
                        <a:t>gap analysis</a:t>
                      </a:r>
                      <a:endParaRPr lang="en-US" sz="2000" dirty="0">
                        <a:effectLst/>
                        <a:latin typeface="Calibri"/>
                      </a:endParaRPr>
                    </a:p>
                  </a:txBody>
                  <a:tcPr marL="66685" marR="66685" marT="9262" marB="0"/>
                </a:tc>
              </a:tr>
              <a:tr h="387145">
                <a:tc>
                  <a:txBody>
                    <a:bodyPr/>
                    <a:lstStyle/>
                    <a:p>
                      <a:pPr>
                        <a:lnSpc>
                          <a:spcPct val="115000"/>
                        </a:lnSpc>
                      </a:pPr>
                      <a:r>
                        <a:rPr lang="en-US" sz="2000" b="0" dirty="0" smtClean="0">
                          <a:effectLst/>
                          <a:latin typeface="Calibri"/>
                        </a:rPr>
                        <a:t>Testing</a:t>
                      </a:r>
                      <a:r>
                        <a:rPr lang="en-US" sz="2000" b="0" baseline="0" dirty="0" smtClean="0">
                          <a:effectLst/>
                          <a:latin typeface="Calibri"/>
                        </a:rPr>
                        <a:t> Period</a:t>
                      </a:r>
                      <a:endParaRPr lang="en-US" sz="2000" b="0" dirty="0">
                        <a:effectLst/>
                        <a:latin typeface="Calibri"/>
                      </a:endParaRPr>
                    </a:p>
                  </a:txBody>
                  <a:tcPr marL="66685" marR="66685" marT="9262" marB="0"/>
                </a:tc>
                <a:tc>
                  <a:txBody>
                    <a:bodyPr/>
                    <a:lstStyle/>
                    <a:p>
                      <a:pPr>
                        <a:lnSpc>
                          <a:spcPct val="115000"/>
                        </a:lnSpc>
                      </a:pPr>
                      <a:r>
                        <a:rPr lang="en-US" sz="2000" b="0" dirty="0" smtClean="0">
                          <a:effectLst/>
                        </a:rPr>
                        <a:t>January </a:t>
                      </a:r>
                      <a:r>
                        <a:rPr lang="en-US" sz="2000" b="0" dirty="0">
                          <a:effectLst/>
                        </a:rPr>
                        <a:t>6-14, </a:t>
                      </a:r>
                      <a:r>
                        <a:rPr lang="en-US" sz="2000" b="0" dirty="0" smtClean="0">
                          <a:effectLst/>
                        </a:rPr>
                        <a:t>2015</a:t>
                      </a:r>
                      <a:endParaRPr lang="en-US" sz="2000" b="0" dirty="0">
                        <a:effectLst/>
                        <a:latin typeface="Calibri"/>
                      </a:endParaRPr>
                    </a:p>
                  </a:txBody>
                  <a:tcPr marL="66685" marR="66685" marT="9262" marB="0"/>
                </a:tc>
                <a:tc>
                  <a:txBody>
                    <a:bodyPr/>
                    <a:lstStyle/>
                    <a:p>
                      <a:pPr>
                        <a:lnSpc>
                          <a:spcPct val="115000"/>
                        </a:lnSpc>
                      </a:pPr>
                      <a:r>
                        <a:rPr lang="en-US" sz="2000" dirty="0" smtClean="0">
                          <a:effectLst/>
                        </a:rPr>
                        <a:t>February </a:t>
                      </a:r>
                      <a:r>
                        <a:rPr lang="en-US" sz="2000" dirty="0">
                          <a:effectLst/>
                        </a:rPr>
                        <a:t>2 - end of March 2015 </a:t>
                      </a:r>
                      <a:endParaRPr lang="en-US" sz="2000" dirty="0" smtClean="0">
                        <a:effectLst/>
                      </a:endParaRPr>
                    </a:p>
                    <a:p>
                      <a:pPr>
                        <a:lnSpc>
                          <a:spcPct val="115000"/>
                        </a:lnSpc>
                      </a:pPr>
                      <a:r>
                        <a:rPr lang="en-US" sz="2000" dirty="0" smtClean="0">
                          <a:effectLst/>
                        </a:rPr>
                        <a:t>Rolling opening of testing window: </a:t>
                      </a:r>
                    </a:p>
                    <a:p>
                      <a:pPr marL="285750" indent="-285750">
                        <a:lnSpc>
                          <a:spcPct val="115000"/>
                        </a:lnSpc>
                        <a:buFont typeface="Arial" panose="020B0604020202020204" pitchFamily="34" charset="0"/>
                        <a:buChar char="•"/>
                      </a:pPr>
                      <a:r>
                        <a:rPr lang="en-US" sz="2000" dirty="0" smtClean="0">
                          <a:effectLst/>
                        </a:rPr>
                        <a:t>Grades </a:t>
                      </a:r>
                      <a:r>
                        <a:rPr lang="en-US" sz="2000" dirty="0">
                          <a:effectLst/>
                        </a:rPr>
                        <a:t>9-12 </a:t>
                      </a:r>
                      <a:r>
                        <a:rPr lang="en-US" sz="2000" dirty="0" smtClean="0">
                          <a:effectLst/>
                        </a:rPr>
                        <a:t>window opens </a:t>
                      </a:r>
                      <a:r>
                        <a:rPr lang="en-US" sz="2000" baseline="0" dirty="0" smtClean="0">
                          <a:effectLst/>
                        </a:rPr>
                        <a:t>Feb. </a:t>
                      </a:r>
                      <a:r>
                        <a:rPr lang="en-US" sz="2000" dirty="0" smtClean="0">
                          <a:effectLst/>
                        </a:rPr>
                        <a:t>2</a:t>
                      </a:r>
                    </a:p>
                    <a:p>
                      <a:pPr marL="285750" indent="-285750">
                        <a:lnSpc>
                          <a:spcPct val="115000"/>
                        </a:lnSpc>
                        <a:buFont typeface="Arial" panose="020B0604020202020204" pitchFamily="34" charset="0"/>
                        <a:buChar char="•"/>
                      </a:pPr>
                      <a:r>
                        <a:rPr lang="en-US" sz="2000" dirty="0" smtClean="0">
                          <a:effectLst/>
                        </a:rPr>
                        <a:t>Other </a:t>
                      </a:r>
                      <a:r>
                        <a:rPr lang="en-US" sz="2000" dirty="0">
                          <a:effectLst/>
                        </a:rPr>
                        <a:t>grade bands </a:t>
                      </a:r>
                      <a:r>
                        <a:rPr lang="en-US" sz="2000" dirty="0" smtClean="0">
                          <a:effectLst/>
                        </a:rPr>
                        <a:t>window opens Feb. 16</a:t>
                      </a:r>
                      <a:endParaRPr lang="en-US" sz="2000" dirty="0">
                        <a:effectLst/>
                        <a:latin typeface="Calibri"/>
                      </a:endParaRPr>
                    </a:p>
                  </a:txBody>
                  <a:tcPr marL="66685" marR="66685" marT="9262" marB="0"/>
                </a:tc>
              </a:tr>
            </a:tbl>
          </a:graphicData>
        </a:graphic>
      </p:graphicFrame>
    </p:spTree>
    <p:extLst>
      <p:ext uri="{BB962C8B-B14F-4D97-AF65-F5344CB8AC3E}">
        <p14:creationId xmlns:p14="http://schemas.microsoft.com/office/powerpoint/2010/main" val="26757815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43728"/>
            <a:ext cx="6827520" cy="1450757"/>
          </a:xfrm>
        </p:spPr>
        <p:txBody>
          <a:bodyPr/>
          <a:lstStyle/>
          <a:p>
            <a:r>
              <a:rPr lang="en-US" dirty="0" smtClean="0"/>
              <a:t>Student Groups in the Field Test</a:t>
            </a:r>
            <a:endParaRPr lang="en-US" dirty="0"/>
          </a:p>
        </p:txBody>
      </p:sp>
      <p:sp>
        <p:nvSpPr>
          <p:cNvPr id="3" name="Content Placeholder 2"/>
          <p:cNvSpPr>
            <a:spLocks noGrp="1"/>
          </p:cNvSpPr>
          <p:nvPr>
            <p:ph idx="1"/>
          </p:nvPr>
        </p:nvSpPr>
        <p:spPr/>
        <p:txBody>
          <a:bodyPr>
            <a:normAutofit fontScale="77500" lnSpcReduction="20000"/>
          </a:bodyPr>
          <a:lstStyle/>
          <a:p>
            <a:r>
              <a:rPr lang="en-US" dirty="0"/>
              <a:t>Current ELL</a:t>
            </a:r>
          </a:p>
          <a:p>
            <a:pPr lvl="1"/>
            <a:r>
              <a:rPr lang="en-US" dirty="0"/>
              <a:t>Students who receive ELL services and have not yet reached proficiency sufficient for program exit</a:t>
            </a:r>
          </a:p>
          <a:p>
            <a:r>
              <a:rPr lang="en-US" dirty="0"/>
              <a:t>Former ELL</a:t>
            </a:r>
          </a:p>
          <a:p>
            <a:pPr lvl="1"/>
            <a:r>
              <a:rPr lang="en-US" dirty="0"/>
              <a:t>Students who have tested proficient in the past two academic years and are being monitored</a:t>
            </a:r>
          </a:p>
          <a:p>
            <a:r>
              <a:rPr lang="en-US" dirty="0"/>
              <a:t>Screened but English </a:t>
            </a:r>
            <a:r>
              <a:rPr lang="en-US" dirty="0" smtClean="0"/>
              <a:t>Proficient</a:t>
            </a:r>
            <a:endParaRPr lang="en-US" dirty="0"/>
          </a:p>
          <a:p>
            <a:pPr lvl="1"/>
            <a:r>
              <a:rPr lang="en-US" dirty="0"/>
              <a:t>Students deemed proficient through administration of the ELL screener</a:t>
            </a:r>
          </a:p>
          <a:p>
            <a:r>
              <a:rPr lang="en-US" dirty="0"/>
              <a:t>English Only</a:t>
            </a:r>
          </a:p>
          <a:p>
            <a:pPr lvl="1"/>
            <a:r>
              <a:rPr lang="en-US" dirty="0"/>
              <a:t>Students whose Home Language Survey results indicated they are not potential ELLs, or students whose only language is </a:t>
            </a:r>
            <a:r>
              <a:rPr lang="en-US" dirty="0" smtClean="0"/>
              <a:t>English</a:t>
            </a:r>
            <a:endParaRPr lang="en-US" dirty="0"/>
          </a:p>
        </p:txBody>
      </p:sp>
      <p:sp>
        <p:nvSpPr>
          <p:cNvPr id="4" name="Slide Number Placeholder 3"/>
          <p:cNvSpPr>
            <a:spLocks noGrp="1"/>
          </p:cNvSpPr>
          <p:nvPr>
            <p:ph type="sldNum" sz="quarter" idx="4294967295"/>
          </p:nvPr>
        </p:nvSpPr>
        <p:spPr>
          <a:xfrm>
            <a:off x="8737600" y="6477001"/>
            <a:ext cx="2844800" cy="381000"/>
          </a:xfrm>
          <a:prstGeom prst="rect">
            <a:avLst/>
          </a:prstGeom>
        </p:spPr>
        <p:txBody>
          <a:bodyPr/>
          <a:lstStyle/>
          <a:p>
            <a:pPr>
              <a:defRPr/>
            </a:pPr>
            <a:fld id="{01155B9F-A284-4019-9020-CF7305034AA4}" type="slidenum">
              <a:rPr lang="en-US" smtClean="0">
                <a:solidFill>
                  <a:srgbClr val="FFFFFF"/>
                </a:solidFill>
              </a:rPr>
              <a:t>7</a:t>
            </a:fld>
            <a:endParaRPr lang="en-US" dirty="0">
              <a:solidFill>
                <a:srgbClr val="FFFFFF"/>
              </a:solidFill>
            </a:endParaRPr>
          </a:p>
        </p:txBody>
      </p:sp>
    </p:spTree>
    <p:extLst>
      <p:ext uri="{BB962C8B-B14F-4D97-AF65-F5344CB8AC3E}">
        <p14:creationId xmlns:p14="http://schemas.microsoft.com/office/powerpoint/2010/main" val="21733735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120" y="259080"/>
            <a:ext cx="10393680" cy="822107"/>
          </a:xfrm>
        </p:spPr>
        <p:txBody>
          <a:bodyPr>
            <a:noAutofit/>
          </a:bodyPr>
          <a:lstStyle/>
          <a:p>
            <a:r>
              <a:rPr lang="en-US" sz="3600" dirty="0" smtClean="0"/>
              <a:t>Number of Schools Registered by State</a:t>
            </a:r>
            <a:br>
              <a:rPr lang="en-US" sz="3600" dirty="0" smtClean="0"/>
            </a:br>
            <a:r>
              <a:rPr lang="en-US" sz="3600" dirty="0" smtClean="0"/>
              <a:t>(as of Oct.  20, 2014)</a:t>
            </a:r>
            <a:endParaRPr lang="en-US" sz="3600" dirty="0"/>
          </a:p>
        </p:txBody>
      </p:sp>
      <p:sp>
        <p:nvSpPr>
          <p:cNvPr id="3" name="Slide Number Placeholder 2"/>
          <p:cNvSpPr>
            <a:spLocks noGrp="1"/>
          </p:cNvSpPr>
          <p:nvPr>
            <p:ph type="sldNum" sz="quarter" idx="4294967295"/>
          </p:nvPr>
        </p:nvSpPr>
        <p:spPr>
          <a:xfrm>
            <a:off x="8737600" y="6477001"/>
            <a:ext cx="2844800" cy="381000"/>
          </a:xfrm>
          <a:prstGeom prst="rect">
            <a:avLst/>
          </a:prstGeom>
        </p:spPr>
        <p:txBody>
          <a:bodyPr/>
          <a:lstStyle/>
          <a:p>
            <a:pPr>
              <a:defRPr/>
            </a:pPr>
            <a:fld id="{CE940D3A-B580-4612-8A82-7356B2C914C7}" type="slidenum">
              <a:rPr lang="en-US" smtClean="0">
                <a:solidFill>
                  <a:srgbClr val="FFFFFF"/>
                </a:solidFill>
              </a:rPr>
              <a:pPr>
                <a:defRPr/>
              </a:pPr>
              <a:t>8</a:t>
            </a:fld>
            <a:endParaRPr lang="en-US" dirty="0">
              <a:solidFill>
                <a:srgbClr val="FFFFFF"/>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1115892205"/>
              </p:ext>
            </p:extLst>
          </p:nvPr>
        </p:nvGraphicFramePr>
        <p:xfrm>
          <a:off x="1132840" y="1630680"/>
          <a:ext cx="9337039" cy="4686958"/>
        </p:xfrm>
        <a:graphic>
          <a:graphicData uri="http://schemas.openxmlformats.org/drawingml/2006/table">
            <a:tbl>
              <a:tblPr/>
              <a:tblGrid>
                <a:gridCol w="3061324"/>
                <a:gridCol w="1989861"/>
                <a:gridCol w="2142927"/>
                <a:gridCol w="2142927"/>
              </a:tblGrid>
              <a:tr h="489336">
                <a:tc>
                  <a:txBody>
                    <a:bodyPr/>
                    <a:lstStyle/>
                    <a:p>
                      <a:pPr algn="l" fontAlgn="ctr"/>
                      <a:r>
                        <a:rPr lang="en-US" sz="2000" b="1" i="0" u="none" strike="noStrike" dirty="0">
                          <a:solidFill>
                            <a:srgbClr val="000000"/>
                          </a:solidFill>
                          <a:effectLst/>
                          <a:latin typeface="+mn-lt"/>
                        </a:rPr>
                        <a:t> </a:t>
                      </a:r>
                    </a:p>
                  </a:txBody>
                  <a:tcPr marL="12700" marR="12700"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2000" b="1" i="0" u="none" strike="noStrike" dirty="0">
                          <a:solidFill>
                            <a:srgbClr val="000000"/>
                          </a:solidFill>
                          <a:effectLst/>
                          <a:latin typeface="+mn-lt"/>
                        </a:rPr>
                        <a:t> </a:t>
                      </a:r>
                    </a:p>
                  </a:txBody>
                  <a:tcPr marL="12700" marR="12700"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2">
                  <a:txBody>
                    <a:bodyPr/>
                    <a:lstStyle/>
                    <a:p>
                      <a:pPr algn="ctr" fontAlgn="b"/>
                      <a:r>
                        <a:rPr lang="en-US" sz="2000" b="1" i="0" u="none" strike="noStrike" dirty="0">
                          <a:solidFill>
                            <a:srgbClr val="000000"/>
                          </a:solidFill>
                          <a:effectLst/>
                          <a:latin typeface="+mn-lt"/>
                        </a:rPr>
                        <a:t>Test Option</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382656">
                <a:tc>
                  <a:txBody>
                    <a:bodyPr/>
                    <a:lstStyle/>
                    <a:p>
                      <a:pPr algn="ctr" fontAlgn="ctr"/>
                      <a:r>
                        <a:rPr lang="en-US" sz="2000" b="1" i="0" u="none" strike="noStrike" dirty="0">
                          <a:solidFill>
                            <a:srgbClr val="000000"/>
                          </a:solidFill>
                          <a:effectLst/>
                          <a:latin typeface="+mn-lt"/>
                        </a:rPr>
                        <a:t>State</a:t>
                      </a:r>
                    </a:p>
                  </a:txBody>
                  <a:tcPr marL="12700" marR="12700"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mn-lt"/>
                        </a:rPr>
                        <a:t>Total N</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smtClean="0">
                          <a:solidFill>
                            <a:srgbClr val="000000"/>
                          </a:solidFill>
                          <a:effectLst/>
                          <a:latin typeface="+mn-lt"/>
                        </a:rPr>
                        <a:t>Pilot &amp;</a:t>
                      </a:r>
                      <a:r>
                        <a:rPr lang="en-US" sz="2000" b="1" i="0" u="none" strike="noStrike" baseline="0" dirty="0" smtClean="0">
                          <a:solidFill>
                            <a:srgbClr val="000000"/>
                          </a:solidFill>
                          <a:effectLst/>
                          <a:latin typeface="+mn-lt"/>
                        </a:rPr>
                        <a:t> FT</a:t>
                      </a:r>
                      <a:endParaRPr lang="en-US" sz="2000" b="1" i="0" u="none" strike="noStrike" dirty="0">
                        <a:solidFill>
                          <a:srgbClr val="000000"/>
                        </a:solidFill>
                        <a:effectLst/>
                        <a:latin typeface="+mn-lt"/>
                      </a:endParaRPr>
                    </a:p>
                  </a:txBody>
                  <a:tcPr marL="12700" marR="12700"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mn-lt"/>
                        </a:rPr>
                        <a:t>FT Only</a:t>
                      </a:r>
                    </a:p>
                  </a:txBody>
                  <a:tcPr marL="12700" marR="12700"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2656">
                <a:tc>
                  <a:txBody>
                    <a:bodyPr/>
                    <a:lstStyle/>
                    <a:p>
                      <a:pPr algn="l" fontAlgn="ctr"/>
                      <a:r>
                        <a:rPr lang="en-US" sz="2000" dirty="0" smtClean="0"/>
                        <a:t>Arkansas</a:t>
                      </a:r>
                      <a:endParaRPr lang="en-US" sz="2000" dirty="0"/>
                    </a:p>
                  </a:txBody>
                  <a:tcPr marL="12700" marR="12700"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2000" b="0" i="0" u="none" strike="noStrike" dirty="0">
                          <a:solidFill>
                            <a:srgbClr val="000000"/>
                          </a:solidFill>
                          <a:effectLst/>
                          <a:latin typeface="+mn-lt"/>
                        </a:rPr>
                        <a:t>106</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2000" b="0" i="0" u="none" strike="noStrike" dirty="0">
                          <a:solidFill>
                            <a:srgbClr val="000000"/>
                          </a:solidFill>
                          <a:effectLst/>
                          <a:latin typeface="+mn-lt"/>
                        </a:rPr>
                        <a:t>59</a:t>
                      </a:r>
                    </a:p>
                  </a:txBody>
                  <a:tcPr marL="12700" marR="12700"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2000" b="0" i="0" u="none" strike="noStrike" dirty="0">
                          <a:solidFill>
                            <a:srgbClr val="000000"/>
                          </a:solidFill>
                          <a:effectLst/>
                          <a:latin typeface="+mn-lt"/>
                        </a:rPr>
                        <a:t>44</a:t>
                      </a:r>
                    </a:p>
                  </a:txBody>
                  <a:tcPr marL="12700" marR="12700"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382656">
                <a:tc>
                  <a:txBody>
                    <a:bodyPr/>
                    <a:lstStyle/>
                    <a:p>
                      <a:pPr algn="l" fontAlgn="ctr"/>
                      <a:r>
                        <a:rPr lang="en-US" sz="2000" dirty="0" smtClean="0"/>
                        <a:t>Iowa</a:t>
                      </a:r>
                      <a:endParaRPr lang="en-US" sz="2000" dirty="0"/>
                    </a:p>
                  </a:txBody>
                  <a:tcPr marL="12700" marR="12700"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65</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46</a:t>
                      </a:r>
                    </a:p>
                  </a:txBody>
                  <a:tcPr marL="12700" marR="12700"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2000" b="0" i="0" u="none" strike="noStrike" dirty="0">
                          <a:solidFill>
                            <a:srgbClr val="000000"/>
                          </a:solidFill>
                          <a:effectLst/>
                          <a:latin typeface="+mn-lt"/>
                        </a:rPr>
                        <a:t>15</a:t>
                      </a:r>
                    </a:p>
                  </a:txBody>
                  <a:tcPr marL="12700" marR="12700" marT="9525" marB="0" anchor="ctr">
                    <a:lnL>
                      <a:noFill/>
                    </a:lnL>
                    <a:lnR w="6350" cap="flat" cmpd="sng" algn="ctr">
                      <a:solidFill>
                        <a:srgbClr val="000000"/>
                      </a:solidFill>
                      <a:prstDash val="solid"/>
                      <a:round/>
                      <a:headEnd type="none" w="med" len="med"/>
                      <a:tailEnd type="none" w="med" len="med"/>
                    </a:lnR>
                    <a:lnT>
                      <a:noFill/>
                    </a:lnT>
                    <a:lnB>
                      <a:noFill/>
                    </a:lnB>
                  </a:tcPr>
                </a:tc>
              </a:tr>
              <a:tr h="382656">
                <a:tc>
                  <a:txBody>
                    <a:bodyPr/>
                    <a:lstStyle/>
                    <a:p>
                      <a:pPr algn="l" fontAlgn="ctr"/>
                      <a:r>
                        <a:rPr lang="en-US" sz="2000" dirty="0" smtClean="0"/>
                        <a:t>Kansas</a:t>
                      </a:r>
                      <a:endParaRPr lang="en-US" sz="2000" dirty="0"/>
                    </a:p>
                  </a:txBody>
                  <a:tcPr marL="12700" marR="12700"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134</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30</a:t>
                      </a:r>
                    </a:p>
                  </a:txBody>
                  <a:tcPr marL="12700" marR="12700"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2000" b="0" i="0" u="none" strike="noStrike" dirty="0">
                          <a:solidFill>
                            <a:srgbClr val="000000"/>
                          </a:solidFill>
                          <a:effectLst/>
                          <a:latin typeface="+mn-lt"/>
                        </a:rPr>
                        <a:t>93</a:t>
                      </a:r>
                    </a:p>
                  </a:txBody>
                  <a:tcPr marL="12700" marR="12700" marT="9525" marB="0" anchor="ctr">
                    <a:lnL>
                      <a:noFill/>
                    </a:lnL>
                    <a:lnR w="6350" cap="flat" cmpd="sng" algn="ctr">
                      <a:solidFill>
                        <a:srgbClr val="000000"/>
                      </a:solidFill>
                      <a:prstDash val="solid"/>
                      <a:round/>
                      <a:headEnd type="none" w="med" len="med"/>
                      <a:tailEnd type="none" w="med" len="med"/>
                    </a:lnR>
                    <a:lnT>
                      <a:noFill/>
                    </a:lnT>
                    <a:lnB>
                      <a:noFill/>
                    </a:lnB>
                  </a:tcPr>
                </a:tc>
              </a:tr>
              <a:tr h="382656">
                <a:tc>
                  <a:txBody>
                    <a:bodyPr/>
                    <a:lstStyle/>
                    <a:p>
                      <a:pPr algn="l" fontAlgn="ctr"/>
                      <a:r>
                        <a:rPr lang="en-US" sz="2000" dirty="0" smtClean="0"/>
                        <a:t>Nebraska</a:t>
                      </a:r>
                      <a:endParaRPr lang="en-US" sz="2000" dirty="0"/>
                    </a:p>
                  </a:txBody>
                  <a:tcPr marL="12700" marR="12700"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54</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16</a:t>
                      </a:r>
                    </a:p>
                  </a:txBody>
                  <a:tcPr marL="12700" marR="12700"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2000" b="0" i="0" u="none" strike="noStrike" dirty="0">
                          <a:solidFill>
                            <a:srgbClr val="000000"/>
                          </a:solidFill>
                          <a:effectLst/>
                          <a:latin typeface="+mn-lt"/>
                        </a:rPr>
                        <a:t>35</a:t>
                      </a:r>
                    </a:p>
                  </a:txBody>
                  <a:tcPr marL="12700" marR="12700" marT="9525" marB="0" anchor="ctr">
                    <a:lnL>
                      <a:noFill/>
                    </a:lnL>
                    <a:lnR w="6350" cap="flat" cmpd="sng" algn="ctr">
                      <a:solidFill>
                        <a:srgbClr val="000000"/>
                      </a:solidFill>
                      <a:prstDash val="solid"/>
                      <a:round/>
                      <a:headEnd type="none" w="med" len="med"/>
                      <a:tailEnd type="none" w="med" len="med"/>
                    </a:lnR>
                    <a:lnT>
                      <a:noFill/>
                    </a:lnT>
                    <a:lnB>
                      <a:noFill/>
                    </a:lnB>
                  </a:tcPr>
                </a:tc>
              </a:tr>
              <a:tr h="382656">
                <a:tc>
                  <a:txBody>
                    <a:bodyPr/>
                    <a:lstStyle/>
                    <a:p>
                      <a:pPr algn="l" fontAlgn="ctr"/>
                      <a:r>
                        <a:rPr lang="en-US" sz="2000" dirty="0" smtClean="0"/>
                        <a:t>Ohio</a:t>
                      </a:r>
                      <a:endParaRPr lang="en-US" sz="2000" dirty="0"/>
                    </a:p>
                  </a:txBody>
                  <a:tcPr marL="12700" marR="12700"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15</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9</a:t>
                      </a:r>
                    </a:p>
                  </a:txBody>
                  <a:tcPr marL="12700" marR="12700"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2000" b="0" i="0" u="none" strike="noStrike" dirty="0">
                          <a:solidFill>
                            <a:srgbClr val="000000"/>
                          </a:solidFill>
                          <a:effectLst/>
                          <a:latin typeface="+mn-lt"/>
                        </a:rPr>
                        <a:t>6</a:t>
                      </a:r>
                    </a:p>
                  </a:txBody>
                  <a:tcPr marL="12700" marR="12700" marT="9525" marB="0" anchor="ctr">
                    <a:lnL>
                      <a:noFill/>
                    </a:lnL>
                    <a:lnR w="6350" cap="flat" cmpd="sng" algn="ctr">
                      <a:solidFill>
                        <a:srgbClr val="000000"/>
                      </a:solidFill>
                      <a:prstDash val="solid"/>
                      <a:round/>
                      <a:headEnd type="none" w="med" len="med"/>
                      <a:tailEnd type="none" w="med" len="med"/>
                    </a:lnR>
                    <a:lnT>
                      <a:noFill/>
                    </a:lnT>
                    <a:lnB>
                      <a:noFill/>
                    </a:lnB>
                  </a:tcPr>
                </a:tc>
              </a:tr>
              <a:tr h="382656">
                <a:tc>
                  <a:txBody>
                    <a:bodyPr/>
                    <a:lstStyle/>
                    <a:p>
                      <a:pPr algn="l" fontAlgn="ctr"/>
                      <a:r>
                        <a:rPr lang="en-US" sz="2000" dirty="0" smtClean="0"/>
                        <a:t>Oregon</a:t>
                      </a:r>
                      <a:endParaRPr lang="en-US" sz="2000" dirty="0"/>
                    </a:p>
                  </a:txBody>
                  <a:tcPr marL="12700" marR="12700" marT="9525" marB="0" anchor="ctr">
                    <a:lnL>
                      <a:noFill/>
                    </a:lnL>
                    <a:lnR w="6350" cap="flat" cmpd="sng" algn="ctr">
                      <a:solidFill>
                        <a:srgbClr val="000000"/>
                      </a:solidFill>
                      <a:prstDash val="solid"/>
                      <a:round/>
                      <a:headEnd type="none" w="med" len="med"/>
                      <a:tailEnd type="none" w="med" len="med"/>
                    </a:lnR>
                    <a:lnT>
                      <a:noFill/>
                    </a:lnT>
                    <a:lnB>
                      <a:noFill/>
                    </a:lnB>
                    <a:solidFill>
                      <a:schemeClr val="bg1">
                        <a:lumMod val="75000"/>
                      </a:schemeClr>
                    </a:solidFill>
                  </a:tcPr>
                </a:tc>
                <a:tc>
                  <a:txBody>
                    <a:bodyPr/>
                    <a:lstStyle/>
                    <a:p>
                      <a:pPr algn="ctr" fontAlgn="ctr"/>
                      <a:r>
                        <a:rPr lang="en-US" sz="2000" b="0" i="0" u="none" strike="noStrike" dirty="0">
                          <a:solidFill>
                            <a:srgbClr val="000000"/>
                          </a:solidFill>
                          <a:effectLst/>
                          <a:latin typeface="+mn-lt"/>
                        </a:rPr>
                        <a:t>52</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lumMod val="75000"/>
                      </a:schemeClr>
                    </a:solidFill>
                  </a:tcPr>
                </a:tc>
                <a:tc>
                  <a:txBody>
                    <a:bodyPr/>
                    <a:lstStyle/>
                    <a:p>
                      <a:pPr algn="ctr" fontAlgn="ctr"/>
                      <a:r>
                        <a:rPr lang="en-US" sz="2000" b="0" i="0" u="none" strike="noStrike" dirty="0">
                          <a:solidFill>
                            <a:srgbClr val="000000"/>
                          </a:solidFill>
                          <a:effectLst/>
                          <a:latin typeface="+mn-lt"/>
                        </a:rPr>
                        <a:t>11</a:t>
                      </a:r>
                    </a:p>
                  </a:txBody>
                  <a:tcPr marL="12700" marR="12700" marT="9525" marB="0" anchor="ctr">
                    <a:lnL w="6350" cap="flat" cmpd="sng" algn="ctr">
                      <a:solidFill>
                        <a:srgbClr val="000000"/>
                      </a:solidFill>
                      <a:prstDash val="solid"/>
                      <a:round/>
                      <a:headEnd type="none" w="med" len="med"/>
                      <a:tailEnd type="none" w="med" len="med"/>
                    </a:lnL>
                    <a:lnR>
                      <a:noFill/>
                    </a:lnR>
                    <a:lnT>
                      <a:noFill/>
                    </a:lnT>
                    <a:lnB>
                      <a:noFill/>
                    </a:lnB>
                    <a:solidFill>
                      <a:schemeClr val="bg1">
                        <a:lumMod val="75000"/>
                      </a:schemeClr>
                    </a:solidFill>
                  </a:tcPr>
                </a:tc>
                <a:tc>
                  <a:txBody>
                    <a:bodyPr/>
                    <a:lstStyle/>
                    <a:p>
                      <a:pPr algn="ctr" fontAlgn="ctr"/>
                      <a:r>
                        <a:rPr lang="en-US" sz="2000" b="0" i="0" u="none" strike="noStrike" dirty="0">
                          <a:solidFill>
                            <a:srgbClr val="000000"/>
                          </a:solidFill>
                          <a:effectLst/>
                          <a:latin typeface="+mn-lt"/>
                        </a:rPr>
                        <a:t>31</a:t>
                      </a:r>
                    </a:p>
                  </a:txBody>
                  <a:tcPr marL="12700" marR="12700" marT="9525" marB="0" anchor="ctr">
                    <a:lnL>
                      <a:noFill/>
                    </a:lnL>
                    <a:lnR w="6350" cap="flat" cmpd="sng" algn="ctr">
                      <a:solidFill>
                        <a:srgbClr val="000000"/>
                      </a:solidFill>
                      <a:prstDash val="solid"/>
                      <a:round/>
                      <a:headEnd type="none" w="med" len="med"/>
                      <a:tailEnd type="none" w="med" len="med"/>
                    </a:lnR>
                    <a:lnT>
                      <a:noFill/>
                    </a:lnT>
                    <a:lnB>
                      <a:noFill/>
                    </a:lnB>
                    <a:solidFill>
                      <a:schemeClr val="bg1">
                        <a:lumMod val="75000"/>
                      </a:schemeClr>
                    </a:solidFill>
                  </a:tcPr>
                </a:tc>
              </a:tr>
              <a:tr h="382656">
                <a:tc>
                  <a:txBody>
                    <a:bodyPr/>
                    <a:lstStyle/>
                    <a:p>
                      <a:pPr algn="l" fontAlgn="ctr"/>
                      <a:r>
                        <a:rPr lang="en-US" sz="2000" dirty="0" smtClean="0"/>
                        <a:t>Washington</a:t>
                      </a:r>
                      <a:endParaRPr lang="en-US" sz="2000" dirty="0"/>
                    </a:p>
                  </a:txBody>
                  <a:tcPr marL="12700" marR="12700"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85</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5</a:t>
                      </a:r>
                    </a:p>
                  </a:txBody>
                  <a:tcPr marL="12700" marR="12700"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2000" b="0" i="0" u="none" strike="noStrike" dirty="0">
                          <a:solidFill>
                            <a:srgbClr val="000000"/>
                          </a:solidFill>
                          <a:effectLst/>
                          <a:latin typeface="+mn-lt"/>
                        </a:rPr>
                        <a:t>79</a:t>
                      </a:r>
                    </a:p>
                  </a:txBody>
                  <a:tcPr marL="12700" marR="12700" marT="9525" marB="0" anchor="ctr">
                    <a:lnL>
                      <a:noFill/>
                    </a:lnL>
                    <a:lnR w="6350" cap="flat" cmpd="sng" algn="ctr">
                      <a:solidFill>
                        <a:srgbClr val="000000"/>
                      </a:solidFill>
                      <a:prstDash val="solid"/>
                      <a:round/>
                      <a:headEnd type="none" w="med" len="med"/>
                      <a:tailEnd type="none" w="med" len="med"/>
                    </a:lnR>
                    <a:lnT>
                      <a:noFill/>
                    </a:lnT>
                    <a:lnB>
                      <a:noFill/>
                    </a:lnB>
                  </a:tcPr>
                </a:tc>
              </a:tr>
              <a:tr h="382656">
                <a:tc>
                  <a:txBody>
                    <a:bodyPr/>
                    <a:lstStyle/>
                    <a:p>
                      <a:pPr algn="l" fontAlgn="ctr"/>
                      <a:r>
                        <a:rPr lang="en-US" sz="2000" dirty="0" smtClean="0"/>
                        <a:t>West Virginia</a:t>
                      </a:r>
                      <a:endParaRPr lang="en-US" sz="2000" dirty="0"/>
                    </a:p>
                  </a:txBody>
                  <a:tcPr marL="12700" marR="12700"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mn-lt"/>
                        </a:rPr>
                        <a:t>73</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mn-lt"/>
                        </a:rPr>
                        <a:t>42</a:t>
                      </a:r>
                    </a:p>
                  </a:txBody>
                  <a:tcPr marL="12700" marR="12700"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mn-lt"/>
                        </a:rPr>
                        <a:t>21</a:t>
                      </a:r>
                    </a:p>
                  </a:txBody>
                  <a:tcPr marL="12700" marR="12700"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753718">
                <a:tc>
                  <a:txBody>
                    <a:bodyPr/>
                    <a:lstStyle/>
                    <a:p>
                      <a:pPr algn="l" fontAlgn="ctr"/>
                      <a:r>
                        <a:rPr lang="en-US" sz="2000" b="1" i="0" u="none" strike="noStrike" dirty="0">
                          <a:solidFill>
                            <a:srgbClr val="000000"/>
                          </a:solidFill>
                          <a:effectLst/>
                          <a:latin typeface="+mn-lt"/>
                        </a:rPr>
                        <a:t>Total Number of Schools</a:t>
                      </a:r>
                    </a:p>
                  </a:txBody>
                  <a:tcPr marL="12700" marR="12700"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mn-lt"/>
                        </a:rPr>
                        <a:t>584</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mn-lt"/>
                        </a:rPr>
                        <a:t>218</a:t>
                      </a:r>
                    </a:p>
                  </a:txBody>
                  <a:tcPr marL="12700" marR="12700"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mn-lt"/>
                        </a:rPr>
                        <a:t>324</a:t>
                      </a:r>
                    </a:p>
                  </a:txBody>
                  <a:tcPr marL="12700" marR="12700"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894925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320" y="153253"/>
            <a:ext cx="7574280" cy="1450757"/>
          </a:xfrm>
        </p:spPr>
        <p:txBody>
          <a:bodyPr>
            <a:normAutofit/>
          </a:bodyPr>
          <a:lstStyle/>
          <a:p>
            <a:r>
              <a:rPr lang="en-US" dirty="0" smtClean="0"/>
              <a:t>Registered Schools with English-Only Students </a:t>
            </a:r>
            <a:r>
              <a:rPr lang="en-US" sz="2400" dirty="0" smtClean="0"/>
              <a:t>(Oct. 20, 2014)</a:t>
            </a:r>
            <a:r>
              <a:rPr lang="en-US" dirty="0" smtClean="0"/>
              <a:t/>
            </a:r>
            <a:br>
              <a:rPr lang="en-US" dirty="0" smtClean="0"/>
            </a:br>
            <a:r>
              <a:rPr lang="en-US" sz="1800" dirty="0">
                <a:solidFill>
                  <a:srgbClr val="000000"/>
                </a:solidFill>
              </a:rPr>
              <a:t>Note: Count is number of schools</a:t>
            </a:r>
            <a:r>
              <a:rPr lang="en-US" sz="1800" dirty="0" smtClean="0">
                <a:solidFill>
                  <a:srgbClr val="000000"/>
                </a:solidFill>
              </a:rPr>
              <a:t>.</a:t>
            </a:r>
            <a:endParaRPr lang="en-US" dirty="0"/>
          </a:p>
        </p:txBody>
      </p:sp>
      <p:sp>
        <p:nvSpPr>
          <p:cNvPr id="3" name="Slide Number Placeholder 2"/>
          <p:cNvSpPr>
            <a:spLocks noGrp="1"/>
          </p:cNvSpPr>
          <p:nvPr>
            <p:ph type="sldNum" sz="quarter" idx="4294967295"/>
          </p:nvPr>
        </p:nvSpPr>
        <p:spPr>
          <a:xfrm>
            <a:off x="8737600" y="6477001"/>
            <a:ext cx="2844800" cy="381000"/>
          </a:xfrm>
          <a:prstGeom prst="rect">
            <a:avLst/>
          </a:prstGeom>
        </p:spPr>
        <p:txBody>
          <a:bodyPr/>
          <a:lstStyle/>
          <a:p>
            <a:pPr>
              <a:defRPr/>
            </a:pPr>
            <a:fld id="{CE940D3A-B580-4612-8A82-7356B2C914C7}" type="slidenum">
              <a:rPr lang="en-US" smtClean="0">
                <a:solidFill>
                  <a:srgbClr val="FFFFFF"/>
                </a:solidFill>
              </a:rPr>
              <a:pPr>
                <a:defRPr/>
              </a:pPr>
              <a:t>9</a:t>
            </a:fld>
            <a:endParaRPr lang="en-US" dirty="0">
              <a:solidFill>
                <a:srgbClr val="FFFFFF"/>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905378712"/>
              </p:ext>
            </p:extLst>
          </p:nvPr>
        </p:nvGraphicFramePr>
        <p:xfrm>
          <a:off x="1508760" y="1661160"/>
          <a:ext cx="9448800" cy="4526280"/>
        </p:xfrm>
        <a:graphic>
          <a:graphicData uri="http://schemas.openxmlformats.org/drawingml/2006/table">
            <a:tbl>
              <a:tblPr/>
              <a:tblGrid>
                <a:gridCol w="2902361"/>
                <a:gridCol w="2192895"/>
                <a:gridCol w="2176772"/>
                <a:gridCol w="2176772"/>
              </a:tblGrid>
              <a:tr h="411480">
                <a:tc>
                  <a:txBody>
                    <a:bodyPr/>
                    <a:lstStyle/>
                    <a:p>
                      <a:pPr algn="l" fontAlgn="ctr"/>
                      <a:r>
                        <a:rPr lang="en-US" sz="2000" b="1" i="0" u="none" strike="noStrike" dirty="0">
                          <a:solidFill>
                            <a:srgbClr val="000000"/>
                          </a:solidFill>
                          <a:effectLst/>
                          <a:latin typeface="+mn-lt"/>
                        </a:rPr>
                        <a:t> </a:t>
                      </a:r>
                    </a:p>
                  </a:txBody>
                  <a:tcPr marL="12700" marR="12700"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n-US" sz="2000" b="1" i="0" u="none" strike="noStrike" dirty="0">
                          <a:solidFill>
                            <a:srgbClr val="000000"/>
                          </a:solidFill>
                          <a:effectLst/>
                          <a:latin typeface="+mn-lt"/>
                        </a:rPr>
                        <a:t> </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2">
                  <a:txBody>
                    <a:bodyPr/>
                    <a:lstStyle/>
                    <a:p>
                      <a:pPr algn="ctr" fontAlgn="ctr"/>
                      <a:r>
                        <a:rPr lang="en-US" sz="2000" b="1" i="0" u="none" strike="noStrike" dirty="0">
                          <a:solidFill>
                            <a:srgbClr val="000000"/>
                          </a:solidFill>
                          <a:effectLst/>
                          <a:latin typeface="+mn-lt"/>
                        </a:rPr>
                        <a:t>Non-ELL </a:t>
                      </a:r>
                      <a:r>
                        <a:rPr lang="en-US" sz="2000" b="1" i="0" u="none" strike="noStrike" dirty="0" smtClean="0">
                          <a:solidFill>
                            <a:srgbClr val="000000"/>
                          </a:solidFill>
                          <a:effectLst/>
                          <a:latin typeface="+mn-lt"/>
                        </a:rPr>
                        <a:t>Participation</a:t>
                      </a:r>
                      <a:endParaRPr lang="en-US" sz="2000" b="1" i="0" u="none" strike="noStrike" dirty="0">
                        <a:solidFill>
                          <a:srgbClr val="000000"/>
                        </a:solidFill>
                        <a:effectLst/>
                        <a:latin typeface="+mn-lt"/>
                      </a:endParaRPr>
                    </a:p>
                  </a:txBody>
                  <a:tcPr marL="12700" marR="12700"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411480">
                <a:tc>
                  <a:txBody>
                    <a:bodyPr/>
                    <a:lstStyle/>
                    <a:p>
                      <a:pPr algn="ctr" fontAlgn="ctr"/>
                      <a:r>
                        <a:rPr lang="en-US" sz="2000" b="1" i="0" u="none" strike="noStrike" dirty="0">
                          <a:solidFill>
                            <a:srgbClr val="000000"/>
                          </a:solidFill>
                          <a:effectLst/>
                          <a:latin typeface="+mn-lt"/>
                        </a:rPr>
                        <a:t>State</a:t>
                      </a:r>
                    </a:p>
                  </a:txBody>
                  <a:tcPr marL="12700" marR="12700"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mn-lt"/>
                        </a:rPr>
                        <a:t>Total N</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mn-lt"/>
                        </a:rPr>
                        <a:t>Yes</a:t>
                      </a:r>
                    </a:p>
                  </a:txBody>
                  <a:tcPr marL="12700" marR="12700"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mn-lt"/>
                        </a:rPr>
                        <a:t>No</a:t>
                      </a:r>
                    </a:p>
                  </a:txBody>
                  <a:tcPr marL="12700" marR="12700"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1480">
                <a:tc>
                  <a:txBody>
                    <a:bodyPr/>
                    <a:lstStyle/>
                    <a:p>
                      <a:pPr algn="l" fontAlgn="ctr"/>
                      <a:r>
                        <a:rPr lang="en-US" sz="2000" dirty="0" smtClean="0"/>
                        <a:t>Arkansas</a:t>
                      </a:r>
                      <a:endParaRPr lang="en-US" sz="2000" dirty="0"/>
                    </a:p>
                  </a:txBody>
                  <a:tcPr marL="12700" marR="12700"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2000" b="0" i="0" u="none" strike="noStrike" dirty="0">
                          <a:solidFill>
                            <a:srgbClr val="000000"/>
                          </a:solidFill>
                          <a:effectLst/>
                          <a:latin typeface="+mn-lt"/>
                        </a:rPr>
                        <a:t>103</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2000" b="0" i="0" u="none" strike="noStrike" dirty="0">
                          <a:solidFill>
                            <a:srgbClr val="000000"/>
                          </a:solidFill>
                          <a:effectLst/>
                          <a:latin typeface="+mn-lt"/>
                        </a:rPr>
                        <a:t>32</a:t>
                      </a:r>
                    </a:p>
                  </a:txBody>
                  <a:tcPr marL="12700" marR="12700"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2000" b="0" i="0" u="none" strike="noStrike" dirty="0">
                          <a:solidFill>
                            <a:srgbClr val="000000"/>
                          </a:solidFill>
                          <a:effectLst/>
                          <a:latin typeface="+mn-lt"/>
                        </a:rPr>
                        <a:t>71</a:t>
                      </a:r>
                    </a:p>
                  </a:txBody>
                  <a:tcPr marL="12700" marR="12700" marT="9525" marB="0" anchor="ctr">
                    <a:lnL>
                      <a:noFill/>
                    </a:lnL>
                    <a:lnR>
                      <a:noFill/>
                    </a:lnR>
                    <a:lnT w="6350" cap="flat" cmpd="sng" algn="ctr">
                      <a:solidFill>
                        <a:srgbClr val="000000"/>
                      </a:solidFill>
                      <a:prstDash val="solid"/>
                      <a:round/>
                      <a:headEnd type="none" w="med" len="med"/>
                      <a:tailEnd type="none" w="med" len="med"/>
                    </a:lnT>
                    <a:lnB>
                      <a:noFill/>
                    </a:lnB>
                  </a:tcPr>
                </a:tc>
              </a:tr>
              <a:tr h="411480">
                <a:tc>
                  <a:txBody>
                    <a:bodyPr/>
                    <a:lstStyle/>
                    <a:p>
                      <a:pPr algn="l" fontAlgn="ctr"/>
                      <a:r>
                        <a:rPr lang="en-US" sz="2000" dirty="0" smtClean="0"/>
                        <a:t>Iowa</a:t>
                      </a:r>
                      <a:endParaRPr lang="en-US" sz="2000" dirty="0"/>
                    </a:p>
                  </a:txBody>
                  <a:tcPr marL="12700" marR="12700"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61</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32</a:t>
                      </a:r>
                    </a:p>
                  </a:txBody>
                  <a:tcPr marL="12700" marR="12700"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2000" b="0" i="0" u="none" strike="noStrike" dirty="0">
                          <a:solidFill>
                            <a:srgbClr val="000000"/>
                          </a:solidFill>
                          <a:effectLst/>
                          <a:latin typeface="+mn-lt"/>
                        </a:rPr>
                        <a:t>29</a:t>
                      </a:r>
                    </a:p>
                  </a:txBody>
                  <a:tcPr marL="12700" marR="12700" marT="9525" marB="0" anchor="ctr">
                    <a:lnL>
                      <a:noFill/>
                    </a:lnL>
                    <a:lnR>
                      <a:noFill/>
                    </a:lnR>
                    <a:lnT>
                      <a:noFill/>
                    </a:lnT>
                    <a:lnB>
                      <a:noFill/>
                    </a:lnB>
                  </a:tcPr>
                </a:tc>
              </a:tr>
              <a:tr h="411480">
                <a:tc>
                  <a:txBody>
                    <a:bodyPr/>
                    <a:lstStyle/>
                    <a:p>
                      <a:pPr algn="l" fontAlgn="ctr"/>
                      <a:r>
                        <a:rPr lang="en-US" sz="2000" dirty="0" smtClean="0"/>
                        <a:t>Kansas</a:t>
                      </a:r>
                      <a:endParaRPr lang="en-US" sz="2000" dirty="0"/>
                    </a:p>
                  </a:txBody>
                  <a:tcPr marL="12700" marR="12700"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123</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36</a:t>
                      </a:r>
                    </a:p>
                  </a:txBody>
                  <a:tcPr marL="12700" marR="12700"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2000" b="0" i="0" u="none" strike="noStrike" dirty="0">
                          <a:solidFill>
                            <a:srgbClr val="000000"/>
                          </a:solidFill>
                          <a:effectLst/>
                          <a:latin typeface="+mn-lt"/>
                        </a:rPr>
                        <a:t>87</a:t>
                      </a:r>
                    </a:p>
                  </a:txBody>
                  <a:tcPr marL="12700" marR="12700" marT="9525" marB="0" anchor="ctr">
                    <a:lnL>
                      <a:noFill/>
                    </a:lnL>
                    <a:lnR>
                      <a:noFill/>
                    </a:lnR>
                    <a:lnT>
                      <a:noFill/>
                    </a:lnT>
                    <a:lnB>
                      <a:noFill/>
                    </a:lnB>
                  </a:tcPr>
                </a:tc>
              </a:tr>
              <a:tr h="411480">
                <a:tc>
                  <a:txBody>
                    <a:bodyPr/>
                    <a:lstStyle/>
                    <a:p>
                      <a:pPr algn="l" fontAlgn="ctr"/>
                      <a:r>
                        <a:rPr lang="en-US" sz="2000" dirty="0" smtClean="0"/>
                        <a:t>Nebraska</a:t>
                      </a:r>
                      <a:endParaRPr lang="en-US" sz="2000" dirty="0"/>
                    </a:p>
                  </a:txBody>
                  <a:tcPr marL="12700" marR="12700"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51</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17</a:t>
                      </a:r>
                    </a:p>
                  </a:txBody>
                  <a:tcPr marL="12700" marR="12700"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2000" b="0" i="0" u="none" strike="noStrike" dirty="0">
                          <a:solidFill>
                            <a:srgbClr val="000000"/>
                          </a:solidFill>
                          <a:effectLst/>
                          <a:latin typeface="+mn-lt"/>
                        </a:rPr>
                        <a:t>34</a:t>
                      </a:r>
                    </a:p>
                  </a:txBody>
                  <a:tcPr marL="12700" marR="12700" marT="9525" marB="0" anchor="ctr">
                    <a:lnL>
                      <a:noFill/>
                    </a:lnL>
                    <a:lnR>
                      <a:noFill/>
                    </a:lnR>
                    <a:lnT>
                      <a:noFill/>
                    </a:lnT>
                    <a:lnB>
                      <a:noFill/>
                    </a:lnB>
                  </a:tcPr>
                </a:tc>
              </a:tr>
              <a:tr h="411480">
                <a:tc>
                  <a:txBody>
                    <a:bodyPr/>
                    <a:lstStyle/>
                    <a:p>
                      <a:pPr algn="l" fontAlgn="ctr"/>
                      <a:r>
                        <a:rPr lang="en-US" sz="2000" dirty="0" smtClean="0"/>
                        <a:t>Ohio</a:t>
                      </a:r>
                      <a:endParaRPr lang="en-US" sz="2000" dirty="0"/>
                    </a:p>
                  </a:txBody>
                  <a:tcPr marL="12700" marR="12700"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15</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8</a:t>
                      </a:r>
                    </a:p>
                  </a:txBody>
                  <a:tcPr marL="12700" marR="12700"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2000" b="0" i="0" u="none" strike="noStrike" dirty="0">
                          <a:solidFill>
                            <a:srgbClr val="000000"/>
                          </a:solidFill>
                          <a:effectLst/>
                          <a:latin typeface="+mn-lt"/>
                        </a:rPr>
                        <a:t>7</a:t>
                      </a:r>
                    </a:p>
                  </a:txBody>
                  <a:tcPr marL="12700" marR="12700" marT="9525" marB="0" anchor="ctr">
                    <a:lnL>
                      <a:noFill/>
                    </a:lnL>
                    <a:lnR>
                      <a:noFill/>
                    </a:lnR>
                    <a:lnT>
                      <a:noFill/>
                    </a:lnT>
                    <a:lnB>
                      <a:noFill/>
                    </a:lnB>
                  </a:tcPr>
                </a:tc>
              </a:tr>
              <a:tr h="411480">
                <a:tc>
                  <a:txBody>
                    <a:bodyPr/>
                    <a:lstStyle/>
                    <a:p>
                      <a:pPr algn="l" fontAlgn="ctr"/>
                      <a:r>
                        <a:rPr lang="en-US" sz="2000" dirty="0" smtClean="0"/>
                        <a:t>Oregon</a:t>
                      </a:r>
                      <a:endParaRPr lang="en-US" sz="2000" dirty="0"/>
                    </a:p>
                  </a:txBody>
                  <a:tcPr marL="12700" marR="12700"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42</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10</a:t>
                      </a:r>
                    </a:p>
                  </a:txBody>
                  <a:tcPr marL="12700" marR="12700"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2000" b="0" i="0" u="none" strike="noStrike" dirty="0">
                          <a:solidFill>
                            <a:srgbClr val="000000"/>
                          </a:solidFill>
                          <a:effectLst/>
                          <a:latin typeface="+mn-lt"/>
                        </a:rPr>
                        <a:t>32</a:t>
                      </a:r>
                    </a:p>
                  </a:txBody>
                  <a:tcPr marL="12700" marR="12700" marT="9525" marB="0" anchor="ctr">
                    <a:lnL>
                      <a:noFill/>
                    </a:lnL>
                    <a:lnR>
                      <a:noFill/>
                    </a:lnR>
                    <a:lnT>
                      <a:noFill/>
                    </a:lnT>
                    <a:lnB>
                      <a:noFill/>
                    </a:lnB>
                  </a:tcPr>
                </a:tc>
              </a:tr>
              <a:tr h="411480">
                <a:tc>
                  <a:txBody>
                    <a:bodyPr/>
                    <a:lstStyle/>
                    <a:p>
                      <a:pPr algn="l" fontAlgn="ctr"/>
                      <a:r>
                        <a:rPr lang="en-US" sz="2000" dirty="0" smtClean="0"/>
                        <a:t>Washington</a:t>
                      </a:r>
                      <a:endParaRPr lang="en-US" sz="2000" dirty="0"/>
                    </a:p>
                  </a:txBody>
                  <a:tcPr marL="12700" marR="12700" marT="952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84</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mn-lt"/>
                        </a:rPr>
                        <a:t>24</a:t>
                      </a:r>
                    </a:p>
                  </a:txBody>
                  <a:tcPr marL="12700" marR="12700"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en-US" sz="2000" b="0" i="0" u="none" strike="noStrike" dirty="0">
                          <a:solidFill>
                            <a:srgbClr val="000000"/>
                          </a:solidFill>
                          <a:effectLst/>
                          <a:latin typeface="+mn-lt"/>
                        </a:rPr>
                        <a:t>60</a:t>
                      </a:r>
                    </a:p>
                  </a:txBody>
                  <a:tcPr marL="12700" marR="12700" marT="9525" marB="0" anchor="ctr">
                    <a:lnL>
                      <a:noFill/>
                    </a:lnL>
                    <a:lnR>
                      <a:noFill/>
                    </a:lnR>
                    <a:lnT>
                      <a:noFill/>
                    </a:lnT>
                    <a:lnB>
                      <a:noFill/>
                    </a:lnB>
                  </a:tcPr>
                </a:tc>
              </a:tr>
              <a:tr h="411480">
                <a:tc>
                  <a:txBody>
                    <a:bodyPr/>
                    <a:lstStyle/>
                    <a:p>
                      <a:pPr algn="l" fontAlgn="ctr"/>
                      <a:r>
                        <a:rPr lang="en-US" sz="2000" dirty="0" smtClean="0"/>
                        <a:t>West Virginia</a:t>
                      </a:r>
                      <a:endParaRPr lang="en-US" sz="2000" dirty="0"/>
                    </a:p>
                  </a:txBody>
                  <a:tcPr marL="12700" marR="12700"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mn-lt"/>
                        </a:rPr>
                        <a:t>63</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mn-lt"/>
                        </a:rPr>
                        <a:t>45</a:t>
                      </a:r>
                    </a:p>
                  </a:txBody>
                  <a:tcPr marL="12700" marR="12700"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mn-lt"/>
                        </a:rPr>
                        <a:t>18</a:t>
                      </a:r>
                    </a:p>
                  </a:txBody>
                  <a:tcPr marL="12700" marR="12700" marT="9525" marB="0" anchor="ctr">
                    <a:lnL>
                      <a:noFill/>
                    </a:lnL>
                    <a:lnR>
                      <a:noFill/>
                    </a:lnR>
                    <a:lnT>
                      <a:noFill/>
                    </a:lnT>
                    <a:lnB w="6350" cap="flat" cmpd="sng" algn="ctr">
                      <a:solidFill>
                        <a:srgbClr val="000000"/>
                      </a:solidFill>
                      <a:prstDash val="solid"/>
                      <a:round/>
                      <a:headEnd type="none" w="med" len="med"/>
                      <a:tailEnd type="none" w="med" len="med"/>
                    </a:lnB>
                  </a:tcPr>
                </a:tc>
              </a:tr>
              <a:tr h="411480">
                <a:tc>
                  <a:txBody>
                    <a:bodyPr/>
                    <a:lstStyle/>
                    <a:p>
                      <a:pPr algn="ctr" fontAlgn="ctr"/>
                      <a:r>
                        <a:rPr lang="en-US" sz="2000" b="1" i="0" u="none" strike="noStrike" dirty="0">
                          <a:solidFill>
                            <a:srgbClr val="000000"/>
                          </a:solidFill>
                          <a:effectLst/>
                          <a:latin typeface="+mn-lt"/>
                        </a:rPr>
                        <a:t>Total</a:t>
                      </a:r>
                    </a:p>
                  </a:txBody>
                  <a:tcPr marL="12700" marR="12700"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mn-lt"/>
                        </a:rPr>
                        <a:t>542</a:t>
                      </a:r>
                    </a:p>
                  </a:txBody>
                  <a:tcPr marL="12700" marR="127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mn-lt"/>
                        </a:rPr>
                        <a:t>204</a:t>
                      </a:r>
                    </a:p>
                  </a:txBody>
                  <a:tcPr marL="12700" marR="12700"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mn-lt"/>
                        </a:rPr>
                        <a:t>338</a:t>
                      </a:r>
                    </a:p>
                  </a:txBody>
                  <a:tcPr marL="12700" marR="12700"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94834776"/>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2">
    <a:dk1>
      <a:sysClr val="windowText" lastClr="000000"/>
    </a:dk1>
    <a:lt1>
      <a:srgbClr val="F9F9F9"/>
    </a:lt1>
    <a:dk2>
      <a:srgbClr val="574A43"/>
    </a:dk2>
    <a:lt2>
      <a:srgbClr val="F9F9F9"/>
    </a:lt2>
    <a:accent1>
      <a:srgbClr val="68001E"/>
    </a:accent1>
    <a:accent2>
      <a:srgbClr val="BEB7AB"/>
    </a:accent2>
    <a:accent3>
      <a:srgbClr val="948774"/>
    </a:accent3>
    <a:accent4>
      <a:srgbClr val="00B050"/>
    </a:accent4>
    <a:accent5>
      <a:srgbClr val="E3B651"/>
    </a:accent5>
    <a:accent6>
      <a:srgbClr val="96756C"/>
    </a:accent6>
    <a:hlink>
      <a:srgbClr val="000000"/>
    </a:hlink>
    <a:folHlink>
      <a:srgbClr val="000000"/>
    </a:folHlink>
  </a:clrScheme>
</a:themeOverride>
</file>

<file path=docProps/app.xml><?xml version="1.0" encoding="utf-8"?>
<Properties xmlns="http://schemas.openxmlformats.org/officeDocument/2006/extended-properties" xmlns:vt="http://schemas.openxmlformats.org/officeDocument/2006/docPropsVTypes">
  <Template>Retrospect</Template>
  <TotalTime>2349</TotalTime>
  <Words>1388</Words>
  <Application>Microsoft Office PowerPoint</Application>
  <PresentationFormat>Custom</PresentationFormat>
  <Paragraphs>373</Paragraphs>
  <Slides>14</Slides>
  <Notes>6</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Retrospect</vt:lpstr>
      <vt:lpstr>Gearing Up for ELPA21</vt:lpstr>
      <vt:lpstr>ELPA21 Project Overview</vt:lpstr>
      <vt:lpstr>States Working Together in Partnership with National Experts</vt:lpstr>
      <vt:lpstr>Milestones</vt:lpstr>
      <vt:lpstr>Gearing Up for the Platform &amp; System Trial and the Field Test</vt:lpstr>
      <vt:lpstr>Gearing Up for the Platform &amp; System Trial and the Field Test</vt:lpstr>
      <vt:lpstr>Student Groups in the Field Test</vt:lpstr>
      <vt:lpstr>Number of Schools Registered by State (as of Oct.  20, 2014)</vt:lpstr>
      <vt:lpstr>Registered Schools with English-Only Students (Oct. 20, 2014) Note: Count is number of schools.</vt:lpstr>
      <vt:lpstr>Current ELLs* and Student Registration Status** by State (Oct. 20, 2014) *Based on 2010-11 data.  **Not including English-Only group. </vt:lpstr>
      <vt:lpstr>Student Registration Status by Grade Band – All ELPA21 States Combined (Oct. 20, 2014)</vt:lpstr>
      <vt:lpstr>Student Registration Status by Grade Band:  Oregon (Oct. 20, 2014)</vt:lpstr>
      <vt:lpstr>Register for the Field Test Today!</vt:lpstr>
      <vt:lpstr>Questions re: the Field Test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and Updates</dc:title>
  <dc:creator>Cat</dc:creator>
  <cp:lastModifiedBy>MARTINEZ Martha</cp:lastModifiedBy>
  <cp:revision>234</cp:revision>
  <cp:lastPrinted>2013-07-17T18:42:42Z</cp:lastPrinted>
  <dcterms:created xsi:type="dcterms:W3CDTF">2013-06-14T23:41:02Z</dcterms:created>
  <dcterms:modified xsi:type="dcterms:W3CDTF">2014-11-14T01:18:02Z</dcterms:modified>
</cp:coreProperties>
</file>