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2"/>
  </p:sldMasterIdLst>
  <p:notesMasterIdLst>
    <p:notesMasterId r:id="rId47"/>
  </p:notesMasterIdLst>
  <p:handoutMasterIdLst>
    <p:handoutMasterId r:id="rId48"/>
  </p:handoutMasterIdLst>
  <p:sldIdLst>
    <p:sldId id="269" r:id="rId3"/>
    <p:sldId id="301" r:id="rId4"/>
    <p:sldId id="311" r:id="rId5"/>
    <p:sldId id="312" r:id="rId6"/>
    <p:sldId id="314" r:id="rId7"/>
    <p:sldId id="268" r:id="rId8"/>
    <p:sldId id="299" r:id="rId9"/>
    <p:sldId id="289" r:id="rId10"/>
    <p:sldId id="286" r:id="rId11"/>
    <p:sldId id="295" r:id="rId12"/>
    <p:sldId id="274" r:id="rId13"/>
    <p:sldId id="281" r:id="rId14"/>
    <p:sldId id="279" r:id="rId15"/>
    <p:sldId id="282" r:id="rId16"/>
    <p:sldId id="285" r:id="rId17"/>
    <p:sldId id="293" r:id="rId18"/>
    <p:sldId id="284" r:id="rId19"/>
    <p:sldId id="298" r:id="rId20"/>
    <p:sldId id="318" r:id="rId21"/>
    <p:sldId id="294" r:id="rId22"/>
    <p:sldId id="290" r:id="rId23"/>
    <p:sldId id="331" r:id="rId24"/>
    <p:sldId id="320" r:id="rId25"/>
    <p:sldId id="280" r:id="rId26"/>
    <p:sldId id="329" r:id="rId27"/>
    <p:sldId id="330" r:id="rId28"/>
    <p:sldId id="321" r:id="rId29"/>
    <p:sldId id="323" r:id="rId30"/>
    <p:sldId id="326" r:id="rId31"/>
    <p:sldId id="324" r:id="rId32"/>
    <p:sldId id="325" r:id="rId33"/>
    <p:sldId id="327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00" r:id="rId43"/>
    <p:sldId id="283" r:id="rId44"/>
    <p:sldId id="333" r:id="rId45"/>
    <p:sldId id="310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2390"/>
    <a:srgbClr val="5E1D10"/>
    <a:srgbClr val="4D4D4D"/>
    <a:srgbClr val="B0AC00"/>
    <a:srgbClr val="D5E1E7"/>
    <a:srgbClr val="FFCC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8" d="100"/>
          <a:sy n="108" d="100"/>
        </p:scale>
        <p:origin x="-1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078BD10-CD27-4E74-BE7B-DE2E93333C3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257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61546-01C6-D64A-81A7-857F0E41311F}" type="datetimeFigureOut">
              <a:rPr lang="en-US" smtClean="0"/>
              <a:t>11/24/2014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EA792-45EB-4242-9B44-A0C0D699C9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677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SCB 102- 45 mins</a:t>
            </a:r>
          </a:p>
          <a:p>
            <a:r>
              <a:rPr lang="en-US" dirty="0" smtClean="0"/>
              <a:t>Let’s take a A 35 000 </a:t>
            </a:r>
            <a:r>
              <a:rPr lang="en-US" baseline="0" dirty="0" err="1" smtClean="0"/>
              <a:t>ft</a:t>
            </a:r>
            <a:r>
              <a:rPr lang="en-US" baseline="0" dirty="0" smtClean="0"/>
              <a:t> view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EA792-45EB-4242-9B44-A0C0D699C9C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142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that by creating the optimal</a:t>
            </a:r>
            <a:r>
              <a:rPr lang="en-US" baseline="0" dirty="0" smtClean="0"/>
              <a:t> </a:t>
            </a:r>
            <a:r>
              <a:rPr lang="en-US" dirty="0" smtClean="0"/>
              <a:t>environments  for students they can</a:t>
            </a:r>
            <a:r>
              <a:rPr lang="en-US" baseline="0" dirty="0" smtClean="0"/>
              <a:t> be successful.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EA792-45EB-4242-9B44-A0C0D699C9C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368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Which means We are asked to shift our focus and our mindset about how we work, who we work with,</a:t>
            </a:r>
            <a:r>
              <a:rPr lang="en-US" baseline="0" dirty="0" smtClean="0"/>
              <a:t> and why.</a:t>
            </a:r>
          </a:p>
          <a:p>
            <a:r>
              <a:rPr lang="en-US" dirty="0" smtClean="0"/>
              <a:t>Co-Teaching =</a:t>
            </a:r>
            <a:r>
              <a:rPr lang="en-US" baseline="0" dirty="0" smtClean="0"/>
              <a:t> </a:t>
            </a:r>
            <a:r>
              <a:rPr lang="en-US" dirty="0" smtClean="0"/>
              <a:t>Collaborative Teaching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EA792-45EB-4242-9B44-A0C0D699C9C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077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also know that…..</a:t>
            </a:r>
          </a:p>
          <a:p>
            <a:endParaRPr lang="en-US" dirty="0" smtClean="0"/>
          </a:p>
          <a:p>
            <a:r>
              <a:rPr lang="en-US" dirty="0" smtClean="0"/>
              <a:t>Example of Esther – Brave.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77E13-7EF0-9D41-905D-B7377F06451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051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Learning differences</a:t>
            </a:r>
            <a:r>
              <a:rPr lang="en-US" baseline="0" dirty="0" smtClean="0"/>
              <a:t> and experiential differences. Where are the spaces and tools to meet the needs of all these learners?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5FB49-8363-2948-87FA-9EA72353364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298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that It takes approximately</a:t>
            </a:r>
            <a:r>
              <a:rPr lang="en-US" baseline="0" dirty="0" smtClean="0"/>
              <a:t> 5-7 years to reach native, advanced, grade level English language proficiency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77E13-7EF0-9D41-905D-B7377F06451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741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instruction needs to be focused 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EA792-45EB-4242-9B44-A0C0D699C9C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99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I put </a:t>
            </a:r>
            <a:r>
              <a:rPr lang="en-US" dirty="0" err="1" smtClean="0"/>
              <a:t>onmy</a:t>
            </a:r>
            <a:r>
              <a:rPr lang="en-US" dirty="0" smtClean="0"/>
              <a:t> thinking hat because I had to do things differently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EA792-45EB-4242-9B44-A0C0D699C9C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289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Focused on creating</a:t>
            </a:r>
            <a:r>
              <a:rPr lang="en-US" baseline="0" dirty="0" smtClean="0"/>
              <a:t> new classrooms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8E049-DED5-494A-A24B-AD912AEF6E2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583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</a:t>
            </a:r>
            <a:r>
              <a:rPr lang="en-US" baseline="0" dirty="0" smtClean="0"/>
              <a:t> providing authentic learning opportunities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8E049-DED5-494A-A24B-AD912AEF6E2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49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sensory, graphic and interactive supports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EA792-45EB-4242-9B44-A0C0D699C9C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59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Recent research shows that a</a:t>
            </a:r>
            <a:r>
              <a:rPr lang="en-US" baseline="0" dirty="0" smtClean="0"/>
              <a:t> student centered approach is good for kids.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EA792-45EB-4242-9B44-A0C0D699C9C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4910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the first thing I did was design a new lesson planning template – one that captured all that good</a:t>
            </a:r>
            <a:r>
              <a:rPr lang="en-US" baseline="0" dirty="0" smtClean="0"/>
              <a:t> research and best practice</a:t>
            </a:r>
          </a:p>
          <a:p>
            <a:r>
              <a:rPr lang="en-US" baseline="0" dirty="0" smtClean="0"/>
              <a:t>And then I attended all school grade level PLC meetings to find out what each grade was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EA792-45EB-4242-9B44-A0C0D699C9C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357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chose one specific student centered approach and focused on supporting</a:t>
            </a:r>
            <a:r>
              <a:rPr lang="en-US" baseline="0" dirty="0" smtClean="0"/>
              <a:t> and developing </a:t>
            </a:r>
            <a:r>
              <a:rPr lang="en-US" dirty="0" smtClean="0"/>
              <a:t> projects that my kids were doing or could do that</a:t>
            </a:r>
            <a:r>
              <a:rPr lang="en-US" baseline="0" dirty="0" smtClean="0"/>
              <a:t> would integrate ELD and Content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EA792-45EB-4242-9B44-A0C0D699C9C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56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Know what your school is doing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EA792-45EB-4242-9B44-A0C0D699C9C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039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use a project design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EA792-45EB-4242-9B44-A0C0D699C9C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627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Know your students - Using visuals students</a:t>
            </a:r>
            <a:r>
              <a:rPr lang="en-US" baseline="0" dirty="0" smtClean="0"/>
              <a:t> identified what they liked to do or what they liked to make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EA792-45EB-4242-9B44-A0C0D699C9C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427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 rubrics with help of students</a:t>
            </a:r>
          </a:p>
          <a:p>
            <a:r>
              <a:rPr lang="en-US" dirty="0" smtClean="0"/>
              <a:t>Vocabulary development</a:t>
            </a:r>
          </a:p>
          <a:p>
            <a:r>
              <a:rPr lang="en-US" dirty="0" smtClean="0"/>
              <a:t>Read other directions around same topics</a:t>
            </a:r>
          </a:p>
          <a:p>
            <a:r>
              <a:rPr lang="en-US" dirty="0" smtClean="0"/>
              <a:t>Use internet to explore the task</a:t>
            </a:r>
          </a:p>
          <a:p>
            <a:r>
              <a:rPr lang="en-US" dirty="0" smtClean="0"/>
              <a:t>Find words Intro students to thesaurus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EA792-45EB-4242-9B44-A0C0D699C9C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663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Ways to tie Language learning to Content thru integrated projects</a:t>
            </a:r>
          </a:p>
          <a:p>
            <a:r>
              <a:rPr lang="en-US" dirty="0" smtClean="0"/>
              <a:t>Examples of how educators can structure learning for language</a:t>
            </a:r>
            <a:r>
              <a:rPr lang="en-US" baseline="0" dirty="0" smtClean="0"/>
              <a:t> learners. Through essential questions such as……and put language learners into situations that enable them to LEARN USE and APPLY language.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77E13-7EF0-9D41-905D-B7377F06451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63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products samples students can generate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EA792-45EB-4242-9B44-A0C0D699C9C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175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the message seems to be if you tell me I’ll forget. If you teach me I may remember but If you involve me I will learn.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77E13-7EF0-9D41-905D-B7377F06451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458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four schools had all 8 components in place - But</a:t>
            </a:r>
            <a:r>
              <a:rPr lang="en-US" baseline="0" dirty="0" smtClean="0"/>
              <a:t> for these also need to be in place for kids to be successful.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EA792-45EB-4242-9B44-A0C0D699C9C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62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(10/18/14 07:13) -----</a:t>
            </a:r>
          </a:p>
          <a:p>
            <a:r>
              <a:rPr lang="en-US" dirty="0"/>
              <a:t>We are all familiar with these approaches to learning but how many of us apply these daily to enhance or support instruction and learning?</a:t>
            </a:r>
          </a:p>
        </p:txBody>
      </p:sp>
    </p:spTree>
    <p:extLst>
      <p:ext uri="{BB962C8B-B14F-4D97-AF65-F5344CB8AC3E}">
        <p14:creationId xmlns:p14="http://schemas.microsoft.com/office/powerpoint/2010/main" val="1030670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Well, we know that historically major changes in education do occur</a:t>
            </a:r>
            <a:r>
              <a:rPr lang="en-US" baseline="0" dirty="0" smtClean="0"/>
              <a:t> and Shift happens. </a:t>
            </a:r>
          </a:p>
          <a:p>
            <a:r>
              <a:rPr lang="en-US" baseline="0" dirty="0" smtClean="0"/>
              <a:t>----- Meeting Notes (6/25/13 06:58) -----</a:t>
            </a:r>
          </a:p>
          <a:p>
            <a:r>
              <a:rPr lang="en-US" baseline="0" dirty="0" smtClean="0"/>
              <a:t>And as a part of the educational community we know that shift happens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8E049-DED5-494A-A24B-AD912AEF6E2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474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 are being asked to focus on the learner. First</a:t>
            </a:r>
            <a:r>
              <a:rPr lang="en-US" baseline="0" dirty="0" smtClean="0"/>
              <a:t> – we </a:t>
            </a:r>
            <a:r>
              <a:rPr lang="en-US" dirty="0" smtClean="0"/>
              <a:t> are also</a:t>
            </a:r>
            <a:r>
              <a:rPr lang="en-US" baseline="0" dirty="0" smtClean="0"/>
              <a:t> being </a:t>
            </a:r>
            <a:r>
              <a:rPr lang="en-US" dirty="0" smtClean="0"/>
              <a:t>asked to focus on the learner</a:t>
            </a:r>
          </a:p>
          <a:p>
            <a:r>
              <a:rPr lang="en-US" dirty="0" smtClean="0"/>
              <a:t>----- Meeting Notes (6/25/13 06:58) -----</a:t>
            </a:r>
          </a:p>
          <a:p>
            <a:r>
              <a:rPr lang="en-US" dirty="0" smtClean="0"/>
              <a:t>And a national shift in rhetoric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8E049-DED5-494A-A24B-AD912AEF6E2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42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we are being asked to focus on</a:t>
            </a:r>
            <a:r>
              <a:rPr lang="en-US" baseline="0" dirty="0" smtClean="0"/>
              <a:t> deep skill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77E13-7EF0-9D41-905D-B7377F06451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2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also know that ELLs benefit from </a:t>
            </a:r>
          </a:p>
          <a:p>
            <a:r>
              <a:rPr lang="en-US" dirty="0" smtClean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590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research tell us that an</a:t>
            </a:r>
            <a:r>
              <a:rPr lang="en-US" baseline="0" dirty="0" smtClean="0"/>
              <a:t> integrated approach 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EA792-45EB-4242-9B44-A0C0D699C9C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379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2667000"/>
            <a:ext cx="4114800" cy="12192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4114800" cy="609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685800"/>
            <a:ext cx="12573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0"/>
            <a:ext cx="36195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16211" y="2509242"/>
            <a:ext cx="7358063" cy="1830586"/>
          </a:xfrm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4900" spc="49">
                <a:solidFill>
                  <a:srgbClr val="6E603B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06366888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4900" spc="49">
                <a:solidFill>
                  <a:srgbClr val="6E603B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93741C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93741C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93741C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93741C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93741C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8577678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9" y="4406900"/>
            <a:ext cx="5599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599" y="2906713"/>
            <a:ext cx="55991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71800" y="2133600"/>
            <a:ext cx="2209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2133600"/>
            <a:ext cx="2209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6400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535113"/>
            <a:ext cx="2895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0" y="2174875"/>
            <a:ext cx="2895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62601" y="1535113"/>
            <a:ext cx="2895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62601" y="2174875"/>
            <a:ext cx="2895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267200"/>
            <a:ext cx="5029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19087"/>
            <a:ext cx="3008313" cy="1143174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273050"/>
            <a:ext cx="4343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481137"/>
            <a:ext cx="3008313" cy="4614863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90800" y="685800"/>
            <a:ext cx="502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Topic Goes Here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1800" y="2133600"/>
            <a:ext cx="4572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Subtopics Go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61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5E1D10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5E1D10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5E1D10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5E1D10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5E1D10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5E1D10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5E1D10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5E1D10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0_UTgoPUTLQ" TargetMode="External"/><Relationship Id="rId2" Type="http://schemas.openxmlformats.org/officeDocument/2006/relationships/hyperlink" Target="http://www.ted.com/search?q=world+peace+game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3400" y="1143000"/>
            <a:ext cx="8001000" cy="28194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fr-CA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A STUDENT CENTERED APPROACH TO WORKING WITH ENGLISH </a:t>
            </a:r>
            <a:r>
              <a:rPr lang="fr-CA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/>
            </a:r>
            <a:br>
              <a:rPr lang="fr-CA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</a:br>
            <a:r>
              <a:rPr lang="fr-CA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LANGUAGE </a:t>
            </a:r>
            <a:br>
              <a:rPr lang="fr-CA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</a:br>
            <a:r>
              <a:rPr lang="fr-CA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LEARNERS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-16624" y="6054631"/>
            <a:ext cx="5274424" cy="838200"/>
          </a:xfrm>
        </p:spPr>
        <p:txBody>
          <a:bodyPr/>
          <a:lstStyle/>
          <a:p>
            <a:pPr algn="ctr"/>
            <a:r>
              <a:rPr lang="en-US" sz="2400" dirty="0" smtClean="0">
                <a:solidFill>
                  <a:srgbClr val="000090"/>
                </a:solidFill>
                <a:latin typeface="Chalkboard"/>
                <a:cs typeface="Chalkboard"/>
              </a:rPr>
              <a:t>Ewa Chomka-Campbell </a:t>
            </a:r>
            <a:r>
              <a:rPr lang="en-US" sz="1400" dirty="0" smtClean="0">
                <a:solidFill>
                  <a:srgbClr val="000090"/>
                </a:solidFill>
                <a:latin typeface="Chalkboard"/>
                <a:cs typeface="Chalkboard"/>
              </a:rPr>
              <a:t>M.Ed.</a:t>
            </a:r>
          </a:p>
          <a:p>
            <a:pPr algn="ctr"/>
            <a:r>
              <a:rPr lang="en-US" sz="2400" dirty="0" smtClean="0">
                <a:solidFill>
                  <a:srgbClr val="000090"/>
                </a:solidFill>
                <a:latin typeface="Chalkboard"/>
                <a:cs typeface="Chalkboard"/>
              </a:rPr>
              <a:t>ORTESOL 2014</a:t>
            </a:r>
          </a:p>
          <a:p>
            <a:pPr algn="ctr"/>
            <a:endParaRPr lang="en-US" sz="2400" dirty="0" smtClean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pic>
        <p:nvPicPr>
          <p:cNvPr id="4" name="Picture 3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025" y="-1326835"/>
            <a:ext cx="11131825" cy="8642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22" y="0"/>
            <a:ext cx="1932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Research…</a:t>
            </a:r>
            <a:endParaRPr lang="en-US" sz="28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6" name="Picture 5" descr="eae banner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6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 noGrp="1"/>
          </p:cNvSpPr>
          <p:nvPr>
            <p:ph type="body" idx="1"/>
          </p:nvPr>
        </p:nvSpPr>
        <p:spPr>
          <a:xfrm>
            <a:off x="914400" y="1278552"/>
            <a:ext cx="7418189" cy="39142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‘ELLs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benefit from instructional approaches that treat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language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and content in an </a:t>
            </a:r>
            <a:r>
              <a:rPr lang="en-US" sz="2800" dirty="0" smtClean="0">
                <a:solidFill>
                  <a:schemeClr val="accent3"/>
                </a:solidFill>
                <a:latin typeface="Chalkboard"/>
                <a:cs typeface="Chalkboard"/>
              </a:rPr>
              <a:t>integrated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 way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that is designed to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help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them build the language skills that they need to succeed in content classrooms, college and careers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.’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822" y="0"/>
            <a:ext cx="1932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Research…</a:t>
            </a:r>
            <a:endParaRPr lang="en-US" sz="28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6" name="Picture 5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6400800"/>
            <a:ext cx="10460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 Stanford 2014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0160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242352"/>
            <a:ext cx="4665680" cy="609600"/>
          </a:xfrm>
        </p:spPr>
        <p:txBody>
          <a:bodyPr/>
          <a:lstStyle/>
          <a:p>
            <a:pPr algn="ctr"/>
            <a:r>
              <a:rPr lang="en-US" dirty="0">
                <a:latin typeface="Chalkboard"/>
                <a:cs typeface="Chalkboard"/>
              </a:rPr>
              <a:t>Integrated Studies</a:t>
            </a:r>
            <a:br>
              <a:rPr lang="en-US" dirty="0">
                <a:latin typeface="Chalkboard"/>
                <a:cs typeface="Chalkboard"/>
              </a:rPr>
            </a:br>
            <a:endParaRPr lang="en-US" sz="1000" dirty="0">
              <a:latin typeface="Chalkboard"/>
              <a:cs typeface="Chalkboar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295400"/>
            <a:ext cx="777240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404040"/>
                </a:solidFill>
                <a:latin typeface="Chalkboard"/>
                <a:cs typeface="Chalkboard"/>
              </a:rPr>
              <a:t>‘…</a:t>
            </a:r>
            <a:r>
              <a:rPr lang="en-US" sz="3200" dirty="0" smtClean="0">
                <a:solidFill>
                  <a:schemeClr val="accent3"/>
                </a:solidFill>
                <a:latin typeface="Chalkboard"/>
                <a:cs typeface="Chalkboard"/>
              </a:rPr>
              <a:t> innovations </a:t>
            </a:r>
            <a:r>
              <a:rPr lang="en-US" sz="3200" dirty="0">
                <a:solidFill>
                  <a:srgbClr val="404040"/>
                </a:solidFill>
                <a:latin typeface="Chalkboard"/>
                <a:cs typeface="Chalkboard"/>
              </a:rPr>
              <a:t>and </a:t>
            </a:r>
            <a:r>
              <a:rPr lang="en-US" sz="3200" dirty="0">
                <a:solidFill>
                  <a:srgbClr val="FF6700"/>
                </a:solidFill>
                <a:latin typeface="Chalkboard"/>
                <a:cs typeface="Chalkboard"/>
              </a:rPr>
              <a:t>best practices </a:t>
            </a:r>
            <a:r>
              <a:rPr lang="en-US" sz="3200" dirty="0">
                <a:solidFill>
                  <a:srgbClr val="404040"/>
                </a:solidFill>
                <a:latin typeface="Chalkboard"/>
                <a:cs typeface="Chalkboard"/>
              </a:rPr>
              <a:t>for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halkboard"/>
                <a:cs typeface="Chalkboard"/>
              </a:rPr>
              <a:t>combining multiple academic subjects </a:t>
            </a:r>
            <a:r>
              <a:rPr lang="en-US" sz="3200" dirty="0">
                <a:solidFill>
                  <a:srgbClr val="404040"/>
                </a:solidFill>
                <a:latin typeface="Chalkboard"/>
                <a:cs typeface="Chalkboard"/>
              </a:rPr>
              <a:t>to prepare students for a world where all knowledge is </a:t>
            </a:r>
            <a:r>
              <a:rPr lang="en-US" sz="3200" dirty="0" smtClean="0">
                <a:solidFill>
                  <a:srgbClr val="404040"/>
                </a:solidFill>
                <a:latin typeface="Chalkboard"/>
                <a:cs typeface="Chalkboard"/>
              </a:rPr>
              <a:t>integrate.’</a:t>
            </a:r>
            <a:endParaRPr lang="en-US" sz="3200" dirty="0">
              <a:solidFill>
                <a:srgbClr val="404040"/>
              </a:solidFill>
              <a:latin typeface="Chalkboard"/>
              <a:cs typeface="Chalkboard"/>
            </a:endParaRPr>
          </a:p>
          <a:p>
            <a:pPr>
              <a:lnSpc>
                <a:spcPct val="150000"/>
              </a:lnSpc>
            </a:pPr>
            <a:r>
              <a:rPr lang="en-US" sz="1200" dirty="0" smtClean="0">
                <a:solidFill>
                  <a:srgbClr val="404040"/>
                </a:solidFill>
                <a:latin typeface="Chalkboard"/>
                <a:cs typeface="Chalkboard"/>
              </a:rPr>
              <a:t>                                                                  </a:t>
            </a:r>
            <a:endParaRPr lang="en-US" sz="1200" dirty="0">
              <a:solidFill>
                <a:srgbClr val="404040"/>
              </a:solidFill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22" y="0"/>
            <a:ext cx="1932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Research…</a:t>
            </a:r>
            <a:endParaRPr lang="en-US" sz="28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5" name="Picture 4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324600"/>
            <a:ext cx="967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 Edutopia.com</a:t>
            </a:r>
            <a:b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</a:b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8005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95400"/>
            <a:ext cx="7848600" cy="32004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‘….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c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reating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environments where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all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students </a:t>
            </a:r>
            <a:r>
              <a:rPr lang="en-US" dirty="0">
                <a:solidFill>
                  <a:srgbClr val="FF6700"/>
                </a:solidFill>
                <a:latin typeface="Chalkboard"/>
                <a:cs typeface="Chalkboard"/>
              </a:rPr>
              <a:t>set goals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and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understand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what they need to achieve to reach them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.’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22" y="0"/>
            <a:ext cx="1932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Research…</a:t>
            </a:r>
            <a:endParaRPr lang="en-US" sz="28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4" name="Picture 3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754" y="5334000"/>
            <a:ext cx="11278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/>
            </a:r>
            <a:b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</a:b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OEIB 2014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56016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4008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892390"/>
                </a:solidFill>
                <a:latin typeface="Chalkboard"/>
                <a:cs typeface="Chalkboard"/>
              </a:rPr>
              <a:t>ESOL Instructional Shifts</a:t>
            </a:r>
            <a:endParaRPr lang="en-US" dirty="0">
              <a:solidFill>
                <a:srgbClr val="89239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2895600" cy="639762"/>
          </a:xfrm>
        </p:spPr>
        <p:txBody>
          <a:bodyPr/>
          <a:lstStyle/>
          <a:p>
            <a:pPr algn="ctr"/>
            <a:r>
              <a:rPr lang="en-US" b="0" i="1" dirty="0" smtClean="0">
                <a:solidFill>
                  <a:srgbClr val="7F3400"/>
                </a:solidFill>
                <a:latin typeface="Chalkboard"/>
                <a:cs typeface="Chalkboard"/>
              </a:rPr>
              <a:t>Then…</a:t>
            </a:r>
            <a:endParaRPr lang="en-US" b="0" i="1" dirty="0">
              <a:solidFill>
                <a:srgbClr val="7F3400"/>
              </a:solidFill>
              <a:latin typeface="Chalkboard"/>
              <a:cs typeface="Chalkboard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828800"/>
            <a:ext cx="3733800" cy="395128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halkboard"/>
                <a:cs typeface="Chalkboard"/>
              </a:rPr>
              <a:t>Separate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halkboard"/>
                <a:cs typeface="Chalkboard"/>
              </a:rPr>
              <a:t>Solo planning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halkboard"/>
                <a:cs typeface="Chalkboard"/>
              </a:rPr>
              <a:t>Solo teaching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halkboard"/>
                <a:cs typeface="Chalkboard"/>
              </a:rPr>
              <a:t>ESL classroom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halkboard"/>
                <a:cs typeface="Chalkboard"/>
              </a:rPr>
              <a:t>Language isolated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halkboard"/>
                <a:cs typeface="Chalkboard"/>
              </a:rPr>
              <a:t>Language use limited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 smtClean="0">
              <a:solidFill>
                <a:schemeClr val="accent1">
                  <a:lumMod val="50000"/>
                </a:schemeClr>
              </a:solidFill>
              <a:latin typeface="Chalkboard"/>
              <a:cs typeface="Chalkboard"/>
            </a:endParaRPr>
          </a:p>
          <a:p>
            <a:pPr>
              <a:lnSpc>
                <a:spcPct val="110000"/>
              </a:lnSpc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143000"/>
            <a:ext cx="2895600" cy="639762"/>
          </a:xfrm>
        </p:spPr>
        <p:txBody>
          <a:bodyPr/>
          <a:lstStyle/>
          <a:p>
            <a:pPr algn="ctr"/>
            <a:r>
              <a:rPr lang="en-US" sz="4400" b="0" i="1" dirty="0" smtClean="0">
                <a:solidFill>
                  <a:schemeClr val="accent4">
                    <a:lumMod val="75000"/>
                  </a:schemeClr>
                </a:solidFill>
                <a:latin typeface="Chalkboard"/>
                <a:cs typeface="Chalkboard"/>
              </a:rPr>
              <a:t>Now…</a:t>
            </a:r>
            <a:endParaRPr lang="en-US" sz="4400" b="0" i="1" dirty="0">
              <a:solidFill>
                <a:schemeClr val="accent4">
                  <a:lumMod val="7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1828800"/>
            <a:ext cx="3962400" cy="395128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accent3"/>
                </a:solidFill>
                <a:latin typeface="Chalkboard"/>
                <a:cs typeface="Chalkboard"/>
              </a:rPr>
              <a:t>Integrated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accent3"/>
                </a:solidFill>
                <a:latin typeface="Chalkboard"/>
                <a:cs typeface="Chalkboard"/>
              </a:rPr>
              <a:t>Co-planning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accent3"/>
                </a:solidFill>
                <a:latin typeface="Chalkboard"/>
                <a:cs typeface="Chalkboard"/>
              </a:rPr>
              <a:t>Co-teaching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accent3"/>
                </a:solidFill>
                <a:latin typeface="Chalkboard"/>
                <a:cs typeface="Chalkboard"/>
              </a:rPr>
              <a:t>ESL/Core classroom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accent3"/>
                </a:solidFill>
                <a:latin typeface="Chalkboard"/>
                <a:cs typeface="Chalkboard"/>
              </a:rPr>
              <a:t>Language in context</a:t>
            </a:r>
          </a:p>
          <a:p>
            <a:pPr>
              <a:lnSpc>
                <a:spcPct val="110000"/>
              </a:lnSpc>
            </a:pPr>
            <a:r>
              <a:rPr lang="en-US" i="1" dirty="0" smtClean="0">
                <a:solidFill>
                  <a:schemeClr val="accent3"/>
                </a:solidFill>
                <a:latin typeface="Chalkboard"/>
                <a:cs typeface="Chalkboard"/>
              </a:rPr>
              <a:t>Language in Action</a:t>
            </a:r>
          </a:p>
          <a:p>
            <a:pPr>
              <a:lnSpc>
                <a:spcPct val="110000"/>
              </a:lnSpc>
            </a:pPr>
            <a:endParaRPr lang="en-US" dirty="0" smtClean="0">
              <a:solidFill>
                <a:schemeClr val="accent3"/>
              </a:solidFill>
              <a:latin typeface="Chalkboard"/>
              <a:cs typeface="Chalkboar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22" y="0"/>
            <a:ext cx="1932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Research…</a:t>
            </a:r>
            <a:endParaRPr lang="en-US" sz="28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9" name="Picture 8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7502525" cy="482441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 SE Regular"/>
                <a:cs typeface="Chalkboard SE Regular"/>
              </a:rPr>
              <a:t>“Students learn by and are most engaged in learning when they are </a:t>
            </a:r>
            <a:r>
              <a:rPr lang="en-US" sz="4000" dirty="0" smtClean="0">
                <a:solidFill>
                  <a:schemeClr val="accent3"/>
                </a:solidFill>
                <a:latin typeface="Chalkboard SE Regular"/>
                <a:cs typeface="Chalkboard SE Regular"/>
              </a:rPr>
              <a:t>DOING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 SE Regular"/>
                <a:cs typeface="Chalkboard SE Regular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 SE Regular"/>
                <a:cs typeface="Chalkboard SE Regular"/>
              </a:rPr>
              <a:t>things and </a:t>
            </a:r>
            <a:r>
              <a:rPr lang="en-US" sz="4000" dirty="0" smtClean="0">
                <a:solidFill>
                  <a:srgbClr val="FF6700"/>
                </a:solidFill>
                <a:latin typeface="Chalkboard SE Regular"/>
                <a:cs typeface="Chalkboard SE Regular"/>
              </a:rPr>
              <a:t>CONNECT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 SE Regular"/>
                <a:cs typeface="Chalkboard SE Regular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 SE Regular"/>
                <a:cs typeface="Chalkboard SE Regular"/>
              </a:rPr>
              <a:t>learning to real world experiences…”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Chalkboard SE Regular"/>
              <a:cs typeface="Chalkboard SE Regular"/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Chalkboard SE Regular"/>
              <a:cs typeface="Chalkboard SE Regular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 SE Regular"/>
                <a:cs typeface="Chalkboard SE Regular"/>
              </a:rPr>
              <a:t>                                      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Chalkboard SE Regular"/>
              <a:cs typeface="Chalkboard SE Regular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halkboard SE Regular"/>
              <a:cs typeface="Chalkboard SE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22" y="0"/>
            <a:ext cx="1932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Research…</a:t>
            </a:r>
            <a:endParaRPr lang="en-US" sz="28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6400800"/>
            <a:ext cx="1175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 SE Regular"/>
                <a:cs typeface="Chalkboard SE Regular"/>
              </a:rPr>
              <a:t> (Lombardi 2007)</a:t>
            </a:r>
          </a:p>
          <a:p>
            <a:endParaRPr lang="en-US" sz="1000" dirty="0"/>
          </a:p>
        </p:txBody>
      </p:sp>
      <p:pic>
        <p:nvPicPr>
          <p:cNvPr id="5" name="Picture 4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4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Learning differences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D5D7F5-DCF1-5244-9099-02A42DA1DF53}" type="datetime1">
              <a:rPr lang="en-US" smtClean="0"/>
              <a:t>11/24/2014</a:t>
            </a:fld>
            <a:endParaRPr lang="en-US" dirty="0"/>
          </a:p>
        </p:txBody>
      </p:sp>
      <p:pic>
        <p:nvPicPr>
          <p:cNvPr id="5" name="Picture 4" descr="learning-sty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7696200" cy="541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22" y="0"/>
            <a:ext cx="1932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Research…</a:t>
            </a:r>
            <a:endParaRPr lang="en-US" sz="28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9" name="Picture 8" descr="eae banner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ficiency_Time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06" y="152400"/>
            <a:ext cx="9158706" cy="7403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932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Research…</a:t>
            </a:r>
            <a:endParaRPr lang="en-US" sz="28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7460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568" y="762000"/>
            <a:ext cx="7717632" cy="1040011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Chalkboard SE Regular"/>
                <a:cs typeface="Chalkboard SE Regular"/>
              </a:rPr>
              <a:t>Student Centered Language Instruction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Chalkboard SE Regular"/>
              <a:cs typeface="Chalkboard SE Regular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837267"/>
            <a:ext cx="6727032" cy="4182533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40000"/>
              </a:lnSpc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  <a:latin typeface="Chalkboard SE Regular"/>
                <a:cs typeface="Chalkboard SE Regular"/>
              </a:rPr>
              <a:t>Open-ended problem solving requiring critical and creative thinking</a:t>
            </a:r>
          </a:p>
          <a:p>
            <a:pPr marL="457200" indent="-457200">
              <a:lnSpc>
                <a:spcPct val="140000"/>
              </a:lnSpc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  <a:latin typeface="Chalkboard SE Regular"/>
                <a:cs typeface="Chalkboard SE Regular"/>
              </a:rPr>
              <a:t>Role-playing and participation in simulated situations</a:t>
            </a:r>
          </a:p>
          <a:p>
            <a:pPr marL="457200" indent="-457200">
              <a:lnSpc>
                <a:spcPct val="140000"/>
              </a:lnSpc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  <a:latin typeface="Chalkboard SE Regular"/>
                <a:cs typeface="Chalkboard SE Regular"/>
              </a:rPr>
              <a:t>Non-traditional writing assignments</a:t>
            </a:r>
          </a:p>
          <a:p>
            <a:pPr marL="457200" indent="-457200">
              <a:lnSpc>
                <a:spcPct val="140000"/>
              </a:lnSpc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  <a:latin typeface="Chalkboard SE Regular"/>
                <a:cs typeface="Chalkboard SE Regular"/>
              </a:rPr>
              <a:t>Collaborative team projects</a:t>
            </a:r>
          </a:p>
          <a:p>
            <a:pPr marL="457200" indent="-457200">
              <a:lnSpc>
                <a:spcPct val="140000"/>
              </a:lnSpc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  <a:latin typeface="Chalkboard SE Regular"/>
                <a:cs typeface="Chalkboard SE Regular"/>
              </a:rPr>
              <a:t>Individual, self-paced assignments</a:t>
            </a:r>
          </a:p>
          <a:p>
            <a:pPr marL="457200" indent="-457200">
              <a:lnSpc>
                <a:spcPct val="140000"/>
              </a:lnSpc>
              <a:buFont typeface="Arial"/>
              <a:buChar char="•"/>
            </a:pPr>
            <a:r>
              <a:rPr lang="en-US" dirty="0">
                <a:solidFill>
                  <a:srgbClr val="404040"/>
                </a:solidFill>
                <a:latin typeface="Chalkboard SE Regular"/>
                <a:cs typeface="Chalkboard SE Regular"/>
              </a:rPr>
              <a:t>Community engagement and Service-Learning assignments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932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Research…</a:t>
            </a:r>
            <a:endParaRPr lang="en-US" sz="28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6" name="Picture 5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460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33400"/>
            <a:ext cx="3539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8000"/>
                </a:solidFill>
                <a:latin typeface="Chalkboard"/>
                <a:cs typeface="Chalkboard"/>
              </a:rPr>
              <a:t>Application</a:t>
            </a:r>
            <a:endParaRPr lang="en-US" sz="5400" dirty="0">
              <a:solidFill>
                <a:srgbClr val="008000"/>
              </a:solidFill>
              <a:latin typeface="Chalkboard"/>
              <a:cs typeface="Chalkboard"/>
            </a:endParaRPr>
          </a:p>
        </p:txBody>
      </p:sp>
      <p:pic>
        <p:nvPicPr>
          <p:cNvPr id="3" name="Picture 2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088559"/>
            <a:ext cx="33522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8E0203"/>
                </a:solidFill>
                <a:latin typeface="Chalkboard"/>
                <a:cs typeface="Chalkboard"/>
              </a:rPr>
              <a:t>Thinking Hat</a:t>
            </a:r>
            <a:endParaRPr lang="en-US" sz="4400" dirty="0">
              <a:solidFill>
                <a:srgbClr val="8E0203"/>
              </a:solidFill>
              <a:latin typeface="Chalkboard"/>
              <a:cs typeface="Chalkboar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00564">
            <a:off x="3201681" y="1289979"/>
            <a:ext cx="2558235" cy="238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304800"/>
            <a:ext cx="3474720" cy="712857"/>
          </a:xfrm>
        </p:spPr>
        <p:txBody>
          <a:bodyPr/>
          <a:lstStyle/>
          <a:p>
            <a:pPr algn="ctr"/>
            <a:r>
              <a:rPr lang="en-US" sz="2400" dirty="0" smtClean="0">
                <a:latin typeface="Chalkboard"/>
                <a:cs typeface="Chalkboard"/>
              </a:rPr>
              <a:t>Cultural Values</a:t>
            </a:r>
            <a:endParaRPr lang="en-US" sz="2400" dirty="0"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696200" cy="32004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i="1" dirty="0" smtClean="0">
                <a:solidFill>
                  <a:srgbClr val="BF4D00"/>
                </a:solidFill>
                <a:latin typeface="Chalkboard SE Regular"/>
                <a:cs typeface="Chalkboard SE Regular"/>
              </a:rPr>
              <a:t>Some cultures have specific vocabulary embedded in their values for inclusive, student centered education…</a:t>
            </a:r>
          </a:p>
          <a:p>
            <a:pPr algn="ctr">
              <a:lnSpc>
                <a:spcPct val="150000"/>
              </a:lnSpc>
              <a:buFont typeface="Wingdings" charset="2"/>
              <a:buChar char="²"/>
            </a:pPr>
            <a:endParaRPr lang="en-US" sz="2400" i="1" dirty="0">
              <a:solidFill>
                <a:srgbClr val="BF4D00"/>
              </a:solidFill>
              <a:latin typeface="Chalkboard SE Regular"/>
              <a:cs typeface="Chalkboard SE Regular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2400" i="1" dirty="0">
              <a:solidFill>
                <a:srgbClr val="BF4D00"/>
              </a:solidFill>
              <a:latin typeface="Chalkboard SE Regular"/>
              <a:cs typeface="Chalkboard SE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4" y="10180"/>
            <a:ext cx="1632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  <a:latin typeface="Chalkboard"/>
                <a:cs typeface="Chalkboard"/>
              </a:rPr>
              <a:t>Culture…</a:t>
            </a:r>
            <a:endParaRPr lang="en-US" sz="2800" dirty="0">
              <a:solidFill>
                <a:schemeClr val="accent3"/>
              </a:solidFill>
              <a:latin typeface="Chalkboard"/>
              <a:cs typeface="Chalkboard"/>
            </a:endParaRPr>
          </a:p>
        </p:txBody>
      </p:sp>
      <p:pic>
        <p:nvPicPr>
          <p:cNvPr id="5" name="Picture 4" descr="eae bann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665" y="6247082"/>
            <a:ext cx="9521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400" dirty="0">
                <a:solidFill>
                  <a:srgbClr val="404040"/>
                </a:solidFill>
                <a:latin typeface="Chalkboard SE Regular"/>
                <a:cs typeface="Chalkboard SE Regular"/>
              </a:rPr>
              <a:t>NZ Maori</a:t>
            </a:r>
          </a:p>
          <a:p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76200"/>
            <a:ext cx="3810000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8E0203"/>
                </a:solidFill>
                <a:latin typeface="Chalkboard"/>
                <a:cs typeface="Chalkboard"/>
              </a:rPr>
              <a:t>New Classrooms</a:t>
            </a:r>
            <a:endParaRPr lang="en-US" dirty="0">
              <a:solidFill>
                <a:srgbClr val="8E0203"/>
              </a:solidFill>
              <a:latin typeface="Chalkboard"/>
              <a:cs typeface="Chalkboard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0" y="838200"/>
            <a:ext cx="4191000" cy="4419600"/>
          </a:xfrm>
        </p:spPr>
        <p:txBody>
          <a:bodyPr/>
          <a:lstStyle/>
          <a:p>
            <a:r>
              <a:rPr lang="en-US" sz="2300" dirty="0" smtClean="0">
                <a:solidFill>
                  <a:srgbClr val="404040"/>
                </a:solidFill>
                <a:latin typeface="Chalkboard"/>
                <a:cs typeface="Chalkboard"/>
              </a:rPr>
              <a:t>Inclusive</a:t>
            </a:r>
          </a:p>
          <a:p>
            <a:r>
              <a:rPr lang="en-US" sz="2300" dirty="0" smtClean="0">
                <a:solidFill>
                  <a:srgbClr val="404040"/>
                </a:solidFill>
                <a:latin typeface="Chalkboard"/>
                <a:cs typeface="Chalkboard"/>
              </a:rPr>
              <a:t>Uninterrupted</a:t>
            </a:r>
          </a:p>
          <a:p>
            <a:r>
              <a:rPr lang="en-US" sz="2300" dirty="0" smtClean="0">
                <a:solidFill>
                  <a:srgbClr val="404040"/>
                </a:solidFill>
                <a:latin typeface="Chalkboard"/>
                <a:cs typeface="Chalkboard"/>
              </a:rPr>
              <a:t>Specialized to meet the needs of its diverse student body</a:t>
            </a:r>
          </a:p>
          <a:p>
            <a:r>
              <a:rPr lang="en-US" sz="2300" dirty="0" smtClean="0">
                <a:solidFill>
                  <a:srgbClr val="404040"/>
                </a:solidFill>
                <a:latin typeface="Chalkboard"/>
                <a:cs typeface="Chalkboard"/>
              </a:rPr>
              <a:t>Relevant &amp; Connected</a:t>
            </a:r>
          </a:p>
          <a:p>
            <a:r>
              <a:rPr lang="en-US" sz="2300" dirty="0" smtClean="0">
                <a:solidFill>
                  <a:srgbClr val="404040"/>
                </a:solidFill>
                <a:latin typeface="Chalkboard"/>
                <a:cs typeface="Chalkboard"/>
              </a:rPr>
              <a:t>Global to meet the need of the digital native students</a:t>
            </a:r>
          </a:p>
          <a:p>
            <a:r>
              <a:rPr lang="en-US" sz="2300" dirty="0" smtClean="0">
                <a:solidFill>
                  <a:srgbClr val="404040"/>
                </a:solidFill>
                <a:latin typeface="Chalkboard"/>
                <a:cs typeface="Chalkboard"/>
              </a:rPr>
              <a:t>Individualized</a:t>
            </a:r>
          </a:p>
          <a:p>
            <a:endParaRPr lang="en-US" sz="2300" dirty="0">
              <a:solidFill>
                <a:srgbClr val="404040"/>
              </a:solidFill>
              <a:latin typeface="Chalkboard"/>
              <a:cs typeface="Chalkboard"/>
            </a:endParaRPr>
          </a:p>
        </p:txBody>
      </p:sp>
      <p:pic>
        <p:nvPicPr>
          <p:cNvPr id="3" name="Picture 2" descr="eddff1a307908ea3d921f9863804195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2438400" cy="4035090"/>
          </a:xfrm>
          <a:prstGeom prst="rect">
            <a:avLst/>
          </a:prstGeom>
        </p:spPr>
      </p:pic>
      <p:pic>
        <p:nvPicPr>
          <p:cNvPr id="6" name="Picture 5" descr="a46e48396eb31473ca2cd9dbb7324f0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59" y="4419600"/>
            <a:ext cx="2926741" cy="2321259"/>
          </a:xfrm>
          <a:prstGeom prst="rect">
            <a:avLst/>
          </a:prstGeom>
        </p:spPr>
      </p:pic>
      <p:pic>
        <p:nvPicPr>
          <p:cNvPr id="8" name="Picture 7" descr="d1f237aa71a20011aac24add5923fd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2438400" cy="2020888"/>
          </a:xfrm>
          <a:prstGeom prst="rect">
            <a:avLst/>
          </a:prstGeom>
        </p:spPr>
      </p:pic>
      <p:pic>
        <p:nvPicPr>
          <p:cNvPr id="9" name="Picture 8" descr="365609456f835351b6cba0bd3a3a4ff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218" y="4602161"/>
            <a:ext cx="2438400" cy="1754187"/>
          </a:xfrm>
          <a:prstGeom prst="rect">
            <a:avLst/>
          </a:prstGeom>
        </p:spPr>
      </p:pic>
      <p:pic>
        <p:nvPicPr>
          <p:cNvPr id="10" name="Picture 9" descr="99c6f800d409e16be0688220dd40bbc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29200"/>
            <a:ext cx="2438400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941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Chalkboard"/>
                <a:cs typeface="Chalkboard"/>
              </a:rPr>
              <a:t>Application</a:t>
            </a:r>
            <a:endParaRPr lang="en-US" sz="2800" dirty="0">
              <a:solidFill>
                <a:srgbClr val="008000"/>
              </a:solidFill>
              <a:latin typeface="Chalkboard"/>
              <a:cs typeface="Chalkboard"/>
            </a:endParaRPr>
          </a:p>
        </p:txBody>
      </p:sp>
      <p:pic>
        <p:nvPicPr>
          <p:cNvPr id="12" name="Picture 11" descr="eae banner 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5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152400"/>
            <a:ext cx="3727473" cy="88696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8E0203"/>
                </a:solidFill>
                <a:latin typeface="Chalkboard"/>
                <a:cs typeface="Chalkboard"/>
              </a:rPr>
              <a:t>Authentic</a:t>
            </a:r>
            <a:endParaRPr lang="en-US" dirty="0">
              <a:solidFill>
                <a:srgbClr val="8E0203"/>
              </a:solidFill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1143000"/>
            <a:ext cx="4946602" cy="48768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Listen/Read (Receptive)</a:t>
            </a:r>
          </a:p>
          <a:p>
            <a:pPr>
              <a:lnSpc>
                <a:spcPct val="140000"/>
              </a:lnSpc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Speak/Write (Productive)</a:t>
            </a:r>
          </a:p>
          <a:p>
            <a:pPr>
              <a:lnSpc>
                <a:spcPct val="140000"/>
              </a:lnSpc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Illocutionary/Urban Language development (Interactive)</a:t>
            </a:r>
          </a:p>
          <a:p>
            <a:pPr>
              <a:lnSpc>
                <a:spcPct val="140000"/>
              </a:lnSpc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Global Communication                (multi/mono-lingual)</a:t>
            </a:r>
          </a:p>
          <a:p>
            <a:pPr>
              <a:lnSpc>
                <a:spcPct val="140000"/>
              </a:lnSpc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Performance proficiency based (standards)</a:t>
            </a:r>
          </a:p>
          <a:p>
            <a:pPr>
              <a:lnSpc>
                <a:spcPct val="140000"/>
              </a:lnSpc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7" name="Picture 6" descr="img_5461.jpg.crop_displ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" y="1370277"/>
            <a:ext cx="4171890" cy="47257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217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Chalkboard"/>
                <a:cs typeface="Chalkboard"/>
              </a:rPr>
              <a:t>Application…</a:t>
            </a:r>
            <a:endParaRPr lang="en-US" sz="2800" dirty="0">
              <a:solidFill>
                <a:srgbClr val="008000"/>
              </a:solidFill>
              <a:latin typeface="Chalkboard"/>
              <a:cs typeface="Chalkboard"/>
            </a:endParaRPr>
          </a:p>
        </p:txBody>
      </p:sp>
      <p:pic>
        <p:nvPicPr>
          <p:cNvPr id="6" name="Picture 5" descr="eae banner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3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amples of Sensory, Graphic and Interactive Suppor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381000"/>
            <a:ext cx="10744200" cy="7467600"/>
          </a:xfrm>
          <a:prstGeom prst="rect">
            <a:avLst/>
          </a:prstGeom>
        </p:spPr>
      </p:pic>
      <p:pic>
        <p:nvPicPr>
          <p:cNvPr id="3" name="Picture 2" descr="eae banner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0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sson Track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52400"/>
            <a:ext cx="10668000" cy="7848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17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Chalkboard"/>
                <a:cs typeface="Chalkboard"/>
              </a:rPr>
              <a:t>Application…</a:t>
            </a:r>
            <a:endParaRPr lang="en-US" sz="2800" dirty="0">
              <a:solidFill>
                <a:srgbClr val="008000"/>
              </a:solidFill>
              <a:latin typeface="Chalkboard"/>
              <a:cs typeface="Chalkboard"/>
            </a:endParaRPr>
          </a:p>
        </p:txBody>
      </p:sp>
      <p:pic>
        <p:nvPicPr>
          <p:cNvPr id="4" name="Picture 3" descr="eae banner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9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57800"/>
            <a:ext cx="5029200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Project-Based Learning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914400"/>
            <a:ext cx="69342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A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dynamic classroom approach in which students actively explore real-world problems and challenges and acquire a deeper knowledge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324600"/>
            <a:ext cx="1032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404040"/>
                </a:solidFill>
              </a:rPr>
              <a:t>Edutopia.com</a:t>
            </a:r>
            <a:endParaRPr lang="en-US" sz="1000" dirty="0">
              <a:solidFill>
                <a:srgbClr val="404040"/>
              </a:solidFill>
            </a:endParaRPr>
          </a:p>
          <a:p>
            <a:endParaRPr lang="en-US" sz="1000" dirty="0">
              <a:solidFill>
                <a:srgbClr val="40404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932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Research…</a:t>
            </a:r>
            <a:endParaRPr lang="en-US" sz="28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6" name="Picture 5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457200"/>
            <a:ext cx="5029200" cy="838200"/>
          </a:xfrm>
        </p:spPr>
        <p:txBody>
          <a:bodyPr/>
          <a:lstStyle/>
          <a:p>
            <a:r>
              <a:rPr lang="en-US" dirty="0" smtClean="0">
                <a:latin typeface="Chalkboard"/>
                <a:cs typeface="Chalkboard"/>
              </a:rPr>
              <a:t>Find out what’s going on…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524000"/>
            <a:ext cx="7086600" cy="44196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404040"/>
                </a:solidFill>
                <a:latin typeface="Chalkboard"/>
                <a:cs typeface="Chalkboard"/>
              </a:rPr>
              <a:t>Attend Grade level PLC meetings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404040"/>
                </a:solidFill>
                <a:latin typeface="Chalkboard"/>
                <a:cs typeface="Chalkboard"/>
              </a:rPr>
              <a:t>Know the ELA, MATH, SCIENCE and SOCIAL STUDIES curricular and text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404040"/>
                </a:solidFill>
                <a:latin typeface="Chalkboard"/>
                <a:cs typeface="Chalkboard"/>
              </a:rPr>
              <a:t>Know the focus in electives and integration of electives with core classes (art, reading, music)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404040"/>
                </a:solidFill>
                <a:latin typeface="Chalkboard"/>
                <a:cs typeface="Chalkboard"/>
              </a:rPr>
              <a:t>Know what strategies the school and teachers use to teach reading and writing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404040"/>
                </a:solidFill>
                <a:latin typeface="Chalkboard"/>
                <a:cs typeface="Chalkboard"/>
              </a:rPr>
              <a:t>Know your CCSS, NGSS, and ELPS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404040"/>
                </a:solidFill>
                <a:latin typeface="Chalkboard"/>
                <a:cs typeface="Chalkboard"/>
              </a:rPr>
              <a:t>Know how to design, facilitate, and assess performance based learning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404040"/>
                </a:solidFill>
                <a:latin typeface="Chalkboard"/>
                <a:cs typeface="Chalkboard"/>
              </a:rPr>
              <a:t>Etc …..</a:t>
            </a:r>
          </a:p>
          <a:p>
            <a:pPr>
              <a:lnSpc>
                <a:spcPct val="130000"/>
              </a:lnSpc>
            </a:pPr>
            <a:endParaRPr lang="en-US" dirty="0">
              <a:solidFill>
                <a:srgbClr val="404040"/>
              </a:solidFill>
              <a:latin typeface="Chalkboard"/>
              <a:cs typeface="Chalkboar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217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halkboard"/>
                <a:cs typeface="Chalkboard"/>
              </a:rPr>
              <a:t>Application…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6" name="Picture 5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6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ct_Template-revis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891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4574" y="0"/>
            <a:ext cx="3300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DESIGN THE PROJECT</a:t>
            </a:r>
            <a:endParaRPr lang="en-US" sz="2400" dirty="0">
              <a:solidFill>
                <a:srgbClr val="404040"/>
              </a:solidFill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17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halkboard"/>
                <a:cs typeface="Chalkboard"/>
              </a:rPr>
              <a:t>Application…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5" name="Picture 4" descr="eae banner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6705600" cy="8382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Know your students…</a:t>
            </a:r>
            <a:b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</a:br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What do you like to make or do?</a:t>
            </a:r>
            <a:endParaRPr lang="en-US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752600"/>
            <a:ext cx="4572000" cy="2667000"/>
          </a:xfrm>
        </p:spPr>
        <p:txBody>
          <a:bodyPr/>
          <a:lstStyle/>
          <a:p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Make a peanut butter sandwich</a:t>
            </a:r>
          </a:p>
          <a:p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Play Bingo</a:t>
            </a:r>
          </a:p>
          <a:p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Play field hockey</a:t>
            </a:r>
          </a:p>
          <a:p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Read about Romans</a:t>
            </a:r>
          </a:p>
          <a:p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I like sewing</a:t>
            </a:r>
          </a:p>
          <a:p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I like to ski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0" y="4953000"/>
            <a:ext cx="2854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  <a:latin typeface="Chalkboard"/>
                <a:cs typeface="Chalkboard"/>
              </a:rPr>
              <a:t>Informative/Explanatory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Chalkboard"/>
                <a:cs typeface="Chalkboard"/>
              </a:rPr>
              <a:t>Argument/Opinion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Chalkboard"/>
                <a:cs typeface="Chalkboard"/>
              </a:rPr>
              <a:t>Narrative</a:t>
            </a:r>
            <a:endParaRPr lang="en-US" b="1" dirty="0">
              <a:solidFill>
                <a:srgbClr val="FF6600"/>
              </a:solidFill>
              <a:latin typeface="Chalkboard"/>
              <a:cs typeface="Chalkboar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180"/>
            <a:ext cx="217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halkboard"/>
                <a:cs typeface="Chalkboard"/>
              </a:rPr>
              <a:t>Application…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9" name="Picture 8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3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914400"/>
            <a:ext cx="7162800" cy="8382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Know &amp; Understand: </a:t>
            </a:r>
            <a:r>
              <a:rPr lang="en-US" dirty="0" smtClean="0">
                <a:latin typeface="Chalkboard"/>
                <a:cs typeface="Chalkboard"/>
              </a:rPr>
              <a:t>Think &amp; Talk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133600"/>
            <a:ext cx="4572000" cy="213360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How do we do those things?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1800" y="5410200"/>
            <a:ext cx="2235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Anchor Standards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217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halkboard"/>
                <a:cs typeface="Chalkboard"/>
              </a:rPr>
              <a:t>Application…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6" name="Picture 5" descr="eae bann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5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8229600" cy="12954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Apply &amp; Analyze: </a:t>
            </a:r>
            <a:r>
              <a:rPr lang="en-US" dirty="0" smtClean="0">
                <a:latin typeface="Chalkboard"/>
                <a:cs typeface="Chalkboard"/>
              </a:rPr>
              <a:t>Research </a:t>
            </a:r>
            <a:br>
              <a:rPr lang="en-US" dirty="0" smtClean="0">
                <a:latin typeface="Chalkboard"/>
                <a:cs typeface="Chalkboard"/>
              </a:rPr>
            </a:br>
            <a:r>
              <a:rPr lang="en-US" dirty="0" smtClean="0">
                <a:latin typeface="Chalkboard"/>
                <a:cs typeface="Chalkboard"/>
              </a:rPr>
              <a:t>(fiction/non-fiction text + digital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8153400" cy="4419600"/>
          </a:xfrm>
        </p:spPr>
        <p:txBody>
          <a:bodyPr/>
          <a:lstStyle/>
          <a:p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Find fiction and non fiction texts describing or focused on how to do things or how to play something.</a:t>
            </a:r>
          </a:p>
          <a:p>
            <a:r>
              <a:rPr lang="en-US" sz="2400" dirty="0" smtClean="0">
                <a:solidFill>
                  <a:srgbClr val="FF6700"/>
                </a:solidFill>
                <a:latin typeface="Chalkboard"/>
                <a:cs typeface="Chalkboard"/>
              </a:rPr>
              <a:t>Daily 5 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rgbClr val="404040"/>
                </a:solidFill>
                <a:latin typeface="Chalkboard"/>
                <a:cs typeface="Chalkboard"/>
              </a:rPr>
              <a:t>R</a:t>
            </a:r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ead to yourself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Read to/with someone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Work on Writing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Listen to Reading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Spelling &amp; Word Work</a:t>
            </a:r>
          </a:p>
          <a:p>
            <a:pPr lvl="2">
              <a:buFont typeface="Arial"/>
              <a:buChar char="•"/>
            </a:pPr>
            <a:r>
              <a:rPr lang="en-US" sz="2000" b="1" dirty="0" smtClean="0">
                <a:solidFill>
                  <a:srgbClr val="892390"/>
                </a:solidFill>
                <a:latin typeface="Chalkboard"/>
                <a:cs typeface="Chalkboard"/>
              </a:rPr>
              <a:t>GROUPING</a:t>
            </a:r>
          </a:p>
          <a:p>
            <a:pPr lvl="1">
              <a:buFont typeface="Arial"/>
              <a:buChar char="•"/>
            </a:pPr>
            <a:endParaRPr lang="en-US" sz="2400" dirty="0" smtClean="0">
              <a:solidFill>
                <a:srgbClr val="404040"/>
              </a:solidFill>
              <a:latin typeface="Chalkboard"/>
              <a:cs typeface="Chalkboard"/>
            </a:endParaRPr>
          </a:p>
          <a:p>
            <a:endParaRPr lang="en-US" sz="2400" dirty="0">
              <a:solidFill>
                <a:srgbClr val="404040"/>
              </a:solidFill>
              <a:latin typeface="Chalkboard"/>
              <a:cs typeface="Chalkboar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217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halkboard"/>
                <a:cs typeface="Chalkboard"/>
              </a:rPr>
              <a:t>Application…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6" name="Picture 5" descr="eae bann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1800" y="5619690"/>
            <a:ext cx="2235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Anchor Standards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58099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 txBox="1">
            <a:spLocks/>
          </p:cNvSpPr>
          <p:nvPr/>
        </p:nvSpPr>
        <p:spPr>
          <a:xfrm>
            <a:off x="1371600" y="555971"/>
            <a:ext cx="7086600" cy="53876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charset="2"/>
              <a:buChar char="²"/>
            </a:pP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lkboard"/>
                <a:cs typeface="Chalkboard"/>
              </a:rPr>
              <a:t>effective and reciprocal teaching and learning relationships where everyone is a learner and a teacher </a:t>
            </a:r>
            <a:r>
              <a:rPr lang="en-US" sz="1800" i="1" dirty="0" smtClean="0">
                <a:solidFill>
                  <a:srgbClr val="0000FF"/>
                </a:solidFill>
                <a:latin typeface="Chalkboard"/>
                <a:cs typeface="Chalkboard"/>
              </a:rPr>
              <a:t>(</a:t>
            </a:r>
            <a:r>
              <a:rPr lang="en-US" sz="1800" b="1" i="1" dirty="0" smtClean="0">
                <a:solidFill>
                  <a:srgbClr val="0000FF"/>
                </a:solidFill>
                <a:latin typeface="Chalkboard"/>
                <a:cs typeface="Chalkboard"/>
              </a:rPr>
              <a:t>ako</a:t>
            </a:r>
            <a:r>
              <a:rPr lang="en-US" sz="1800" i="1" dirty="0" smtClean="0">
                <a:solidFill>
                  <a:srgbClr val="0000FF"/>
                </a:solidFill>
                <a:latin typeface="Chalkboard"/>
                <a:cs typeface="Chalkboard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i="1" dirty="0" smtClean="0">
              <a:solidFill>
                <a:srgbClr val="0000FF"/>
              </a:solidFill>
              <a:latin typeface="Chalkboard"/>
              <a:cs typeface="Chalkboard"/>
            </a:endParaRPr>
          </a:p>
          <a:p>
            <a:pPr marL="685800" lvl="1">
              <a:lnSpc>
                <a:spcPct val="150000"/>
              </a:lnSpc>
              <a:buFont typeface="Wingdings" charset="2"/>
              <a:buChar char="²"/>
            </a:pP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lkboard"/>
                <a:cs typeface="Chalkboard"/>
              </a:rPr>
              <a:t>the care for students as culturally located people above all else </a:t>
            </a:r>
            <a:r>
              <a:rPr lang="en-US" sz="1800" b="1" i="1" dirty="0" smtClean="0">
                <a:solidFill>
                  <a:srgbClr val="0000FF"/>
                </a:solidFill>
                <a:latin typeface="Chalkboard"/>
                <a:cs typeface="Chalkboard"/>
              </a:rPr>
              <a:t>(manaakitanga</a:t>
            </a:r>
            <a:r>
              <a:rPr lang="en-US" sz="1800" i="1" dirty="0" smtClean="0">
                <a:solidFill>
                  <a:srgbClr val="0000FF"/>
                </a:solidFill>
                <a:latin typeface="Chalkboard"/>
                <a:cs typeface="Chalkboard"/>
              </a:rPr>
              <a:t>)</a:t>
            </a:r>
          </a:p>
          <a:p>
            <a:pPr marL="400050" lvl="1" indent="0">
              <a:lnSpc>
                <a:spcPct val="150000"/>
              </a:lnSpc>
              <a:buNone/>
            </a:pPr>
            <a:endParaRPr lang="en-US" sz="1800" i="1" dirty="0" smtClean="0">
              <a:solidFill>
                <a:srgbClr val="0000FF"/>
              </a:solidFill>
              <a:latin typeface="Chalkboard"/>
              <a:cs typeface="Chalkboard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²"/>
            </a:pP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lkboard"/>
                <a:cs typeface="Chalkboard"/>
              </a:rPr>
              <a:t>the care by teachers for the academic success and performance of their students </a:t>
            </a:r>
            <a:r>
              <a:rPr lang="en-US" sz="1800" i="1" dirty="0" smtClean="0">
                <a:solidFill>
                  <a:srgbClr val="0000FF"/>
                </a:solidFill>
                <a:latin typeface="Chalkboard"/>
                <a:cs typeface="Chalkboard"/>
              </a:rPr>
              <a:t>(</a:t>
            </a:r>
            <a:r>
              <a:rPr lang="en-US" sz="1800" b="1" i="1" dirty="0" smtClean="0">
                <a:solidFill>
                  <a:srgbClr val="0000FF"/>
                </a:solidFill>
                <a:latin typeface="Chalkboard"/>
                <a:cs typeface="Chalkboard"/>
              </a:rPr>
              <a:t>mana motuhake</a:t>
            </a:r>
            <a:r>
              <a:rPr lang="en-US" sz="1800" i="1" dirty="0" smtClean="0">
                <a:solidFill>
                  <a:srgbClr val="0000FF"/>
                </a:solidFill>
                <a:latin typeface="Chalkboard"/>
                <a:cs typeface="Chalkboard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i="1" dirty="0" smtClean="0">
              <a:solidFill>
                <a:srgbClr val="0000FF"/>
              </a:solidFill>
              <a:latin typeface="Chalkboard"/>
              <a:cs typeface="Chalkboard"/>
            </a:endParaRPr>
          </a:p>
          <a:p>
            <a:pPr marL="685800" lvl="1">
              <a:lnSpc>
                <a:spcPct val="150000"/>
              </a:lnSpc>
              <a:buFont typeface="Wingdings" charset="2"/>
              <a:buChar char="²"/>
            </a:pP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lkboard"/>
                <a:cs typeface="Chalkboard"/>
              </a:rPr>
              <a:t>the nurturing of mutually respectful and collaborative relationships between all parties around student learning</a:t>
            </a:r>
            <a:r>
              <a:rPr lang="en-US" sz="18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lkboard"/>
                <a:cs typeface="Chalkboard"/>
              </a:rPr>
              <a:t> </a:t>
            </a:r>
            <a:r>
              <a:rPr lang="en-US" sz="1800" b="1" i="1" dirty="0" smtClean="0">
                <a:solidFill>
                  <a:srgbClr val="0000FF"/>
                </a:solidFill>
                <a:latin typeface="Chalkboard"/>
                <a:cs typeface="Chalkboard"/>
              </a:rPr>
              <a:t>(Whakawhanaungatanga</a:t>
            </a:r>
            <a:r>
              <a:rPr lang="en-US" sz="1800" i="1" dirty="0" smtClean="0">
                <a:solidFill>
                  <a:srgbClr val="0000FF"/>
                </a:solidFill>
                <a:latin typeface="Chalkboard"/>
                <a:cs typeface="Chalkboard"/>
              </a:rPr>
              <a:t>)             </a:t>
            </a:r>
            <a:endParaRPr lang="en-US" sz="1800" i="1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4" y="10180"/>
            <a:ext cx="1417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700"/>
                </a:solidFill>
                <a:latin typeface="Chalkboard"/>
                <a:cs typeface="Chalkboard"/>
              </a:rPr>
              <a:t>Culture</a:t>
            </a:r>
            <a:endParaRPr lang="en-US" sz="2800" dirty="0">
              <a:solidFill>
                <a:srgbClr val="FF6700"/>
              </a:solidFill>
              <a:latin typeface="Chalkboard"/>
              <a:cs typeface="Chalkboard"/>
            </a:endParaRPr>
          </a:p>
        </p:txBody>
      </p:sp>
      <p:pic>
        <p:nvPicPr>
          <p:cNvPr id="6" name="Picture 5" descr="eae bann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1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315200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Apply &amp; Create: </a:t>
            </a:r>
            <a:r>
              <a:rPr lang="en-US" dirty="0" smtClean="0">
                <a:latin typeface="Chalkboard"/>
                <a:cs typeface="Chalkboard"/>
              </a:rPr>
              <a:t>Let’s Find Words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133600"/>
            <a:ext cx="6324600" cy="2971800"/>
          </a:xfrm>
        </p:spPr>
        <p:txBody>
          <a:bodyPr/>
          <a:lstStyle/>
          <a:p>
            <a:r>
              <a:rPr lang="en-US" sz="2800" dirty="0" smtClean="0">
                <a:solidFill>
                  <a:srgbClr val="404040"/>
                </a:solidFill>
                <a:latin typeface="Chalkboard"/>
                <a:cs typeface="Chalkboard"/>
              </a:rPr>
              <a:t>What special words help you make or do your favorite thing?</a:t>
            </a:r>
            <a:endParaRPr lang="en-US" sz="2800" dirty="0">
              <a:solidFill>
                <a:srgbClr val="404040"/>
              </a:solidFill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5123" y="3604579"/>
            <a:ext cx="6323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6600"/>
                </a:solidFill>
                <a:latin typeface="Chalkboard"/>
                <a:cs typeface="Chalkboard"/>
              </a:rPr>
              <a:t>Let’s Make Rubrics -</a:t>
            </a:r>
            <a:endParaRPr lang="en-US" sz="2800" dirty="0">
              <a:solidFill>
                <a:srgbClr val="FF6600"/>
              </a:solidFill>
              <a:latin typeface="Chalkboard"/>
              <a:cs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17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halkboard"/>
                <a:cs typeface="Chalkboard"/>
              </a:rPr>
              <a:t>Application…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8" name="Picture 7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6400800" cy="8382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Create &amp; Evaluate: </a:t>
            </a:r>
            <a:r>
              <a:rPr lang="en-US" dirty="0" smtClean="0">
                <a:latin typeface="Chalkboard"/>
                <a:cs typeface="Chalkboard"/>
              </a:rPr>
              <a:t>Let’s Write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458200" cy="5334000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accent3"/>
                </a:solidFill>
                <a:latin typeface="Chalkboard"/>
                <a:cs typeface="Chalkboard"/>
              </a:rPr>
              <a:t>6 Traits</a:t>
            </a:r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	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Idea (oral brainstorm, clustering + synthesis, theme)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Organize (sequencing &amp; text reference)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Voice (fiction/non fiction story or directions/tell)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Word choice (S+1)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Sentence Fluency (alliteration, assonance, variety, simple/compound)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Conventions (spelling, capitals, singular/plural, periods, ?, !, </a:t>
            </a:r>
            <a:r>
              <a:rPr lang="en-US" sz="2400" dirty="0">
                <a:solidFill>
                  <a:srgbClr val="404040"/>
                </a:solidFill>
                <a:latin typeface="Chalkboard"/>
                <a:cs typeface="Chalkboard"/>
              </a:rPr>
              <a:t>c</a:t>
            </a:r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omplete sentence, paragraphing, proof reading)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Presentation (self, peer, family)</a:t>
            </a:r>
          </a:p>
          <a:p>
            <a:pPr lvl="1">
              <a:buFont typeface="Arial"/>
              <a:buChar char="•"/>
            </a:pPr>
            <a:endParaRPr lang="en-US" sz="2400" dirty="0" smtClean="0">
              <a:solidFill>
                <a:srgbClr val="404040"/>
              </a:solidFill>
              <a:latin typeface="Chalkboard"/>
              <a:cs typeface="Chalkboard"/>
            </a:endParaRPr>
          </a:p>
          <a:p>
            <a:pPr lvl="1">
              <a:buFont typeface="Arial"/>
              <a:buChar char="•"/>
            </a:pPr>
            <a:endParaRPr lang="en-US" sz="2400" dirty="0" smtClean="0">
              <a:solidFill>
                <a:srgbClr val="404040"/>
              </a:solidFill>
              <a:latin typeface="Chalkboard"/>
              <a:cs typeface="Chalkboard"/>
            </a:endParaRPr>
          </a:p>
          <a:p>
            <a:pPr lvl="1">
              <a:buFont typeface="Arial"/>
              <a:buChar char="•"/>
            </a:pPr>
            <a:endParaRPr lang="en-US" sz="2400" dirty="0" smtClean="0">
              <a:solidFill>
                <a:srgbClr val="404040"/>
              </a:solidFill>
              <a:latin typeface="Chalkboard"/>
              <a:cs typeface="Chalkboard"/>
            </a:endParaRPr>
          </a:p>
          <a:p>
            <a:endParaRPr lang="en-US" sz="2400" dirty="0" smtClean="0">
              <a:solidFill>
                <a:srgbClr val="404040"/>
              </a:solidFill>
              <a:latin typeface="Chalkboard"/>
              <a:cs typeface="Chalkboard"/>
            </a:endParaRPr>
          </a:p>
          <a:p>
            <a:endParaRPr lang="en-US" sz="2400" dirty="0">
              <a:solidFill>
                <a:srgbClr val="404040"/>
              </a:solidFill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17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halkboard"/>
                <a:cs typeface="Chalkboard"/>
              </a:rPr>
              <a:t>Application…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5" name="Picture 4" descr="eae bann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3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85800"/>
            <a:ext cx="7086600" cy="8382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latin typeface="Chalkboard"/>
                <a:cs typeface="Chalkboard"/>
              </a:rPr>
              <a:t>Evaluate &amp; Create: </a:t>
            </a:r>
            <a:r>
              <a:rPr lang="en-US" dirty="0" smtClean="0">
                <a:latin typeface="Chalkboard"/>
                <a:cs typeface="Chalkboard"/>
              </a:rPr>
              <a:t>Share &amp; Present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133600"/>
            <a:ext cx="5638800" cy="327660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Share with Teacher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Share with Family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Share with Principal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Publish on Blog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Print &amp; Publish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Display in hallway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…..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17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halkboard"/>
                <a:cs typeface="Chalkboard"/>
              </a:rPr>
              <a:t>Application…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5" name="Picture 4" descr="eae bann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5392737" cy="987855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Chalkboard SE Regular"/>
                <a:cs typeface="Chalkboard SE Regular"/>
              </a:rPr>
              <a:t>Problem 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Chalkboard SE Regular"/>
                <a:cs typeface="Chalkboard SE Regular"/>
              </a:rPr>
              <a:t>Based-Learning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halkboard SE Regular"/>
                <a:cs typeface="Chalkboard SE Regular"/>
              </a:rPr>
              <a:t>Q</a:t>
            </a: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  <a:latin typeface="Chalkboard SE Regular"/>
                <a:cs typeface="Chalkboard SE Regular"/>
              </a:rPr>
              <a:t>uestions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Chalkboard SE Regular"/>
                <a:cs typeface="Chalkboard SE Regular"/>
              </a:rPr>
              <a:t/>
            </a:r>
            <a:br>
              <a:rPr lang="en-US" sz="3200" dirty="0">
                <a:solidFill>
                  <a:schemeClr val="accent3">
                    <a:lumMod val="75000"/>
                  </a:schemeClr>
                </a:solidFill>
                <a:latin typeface="Chalkboard SE Regular"/>
                <a:cs typeface="Chalkboard SE Regular"/>
              </a:rPr>
            </a:br>
            <a:endParaRPr lang="en-US" sz="3200" dirty="0">
              <a:solidFill>
                <a:schemeClr val="accent3">
                  <a:lumMod val="75000"/>
                </a:schemeClr>
              </a:solidFill>
              <a:latin typeface="Chalkboard SE Regular"/>
              <a:cs typeface="Chalkboard SE Regula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229600" cy="479499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What </a:t>
            </a:r>
            <a:r>
              <a:rPr lang="en-US" sz="2400" dirty="0">
                <a:solidFill>
                  <a:srgbClr val="404040"/>
                </a:solidFill>
                <a:latin typeface="Chalkboard"/>
                <a:cs typeface="Chalkboard"/>
              </a:rPr>
              <a:t>challenges did Native Americans face that remain </a:t>
            </a:r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today ? </a:t>
            </a:r>
            <a:endParaRPr lang="en-US" sz="2400" dirty="0">
              <a:solidFill>
                <a:srgbClr val="404040"/>
              </a:solidFill>
              <a:latin typeface="Chalkboard"/>
              <a:cs typeface="Chalkboard"/>
            </a:endParaRPr>
          </a:p>
          <a:p>
            <a:r>
              <a:rPr lang="en-US" sz="2400" dirty="0">
                <a:solidFill>
                  <a:srgbClr val="404040"/>
                </a:solidFill>
                <a:latin typeface="Chalkboard"/>
                <a:cs typeface="Chalkboard"/>
              </a:rPr>
              <a:t>Who should control the rain forest?</a:t>
            </a:r>
          </a:p>
          <a:p>
            <a:r>
              <a:rPr lang="en-US" sz="2400" dirty="0">
                <a:solidFill>
                  <a:srgbClr val="404040"/>
                </a:solidFill>
                <a:latin typeface="Chalkboard"/>
                <a:cs typeface="Chalkboard"/>
              </a:rPr>
              <a:t>What was Thomas Jefferson's greatest achievement and how does it influence contemporary society or politics today?</a:t>
            </a:r>
          </a:p>
          <a:p>
            <a:r>
              <a:rPr lang="en-US" sz="2400" dirty="0">
                <a:solidFill>
                  <a:srgbClr val="404040"/>
                </a:solidFill>
                <a:latin typeface="Chalkboard"/>
                <a:cs typeface="Chalkboard"/>
              </a:rPr>
              <a:t>What issues should be considered before food is genetically altered?</a:t>
            </a:r>
          </a:p>
          <a:p>
            <a:r>
              <a:rPr lang="en-US" sz="2400" dirty="0">
                <a:solidFill>
                  <a:srgbClr val="404040"/>
                </a:solidFill>
                <a:latin typeface="Chalkboard"/>
                <a:cs typeface="Chalkboard"/>
              </a:rPr>
              <a:t>How can buildings be wired to maximize efficiency</a:t>
            </a:r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?</a:t>
            </a:r>
          </a:p>
          <a:p>
            <a:r>
              <a:rPr lang="en-US" sz="2400" dirty="0" smtClean="0">
                <a:solidFill>
                  <a:srgbClr val="404040"/>
                </a:solidFill>
                <a:latin typeface="Chalkboard"/>
                <a:cs typeface="Chalkboard"/>
              </a:rPr>
              <a:t>In designing and building the Wall of China what challenges would you face?*</a:t>
            </a:r>
            <a:endParaRPr lang="en-US" sz="2400" dirty="0">
              <a:solidFill>
                <a:srgbClr val="404040"/>
              </a:solidFill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17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halkboard"/>
                <a:cs typeface="Chalkboard"/>
              </a:rPr>
              <a:t>Application…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5" name="Picture 4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3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23" y="11278"/>
            <a:ext cx="2302277" cy="59832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Products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029" y="762000"/>
            <a:ext cx="8229600" cy="53641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Cartoons (Political cartoons)*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Song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lyrics*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Outlines*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Visual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graphics*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Drawings* 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Graffiti Wall Art*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Diagrams*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Sports Commentary*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4" name="Picture 3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5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5438" y="533400"/>
            <a:ext cx="6958068" cy="45259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Interviews*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Play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scripts*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Newspaper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articles*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Advertisements*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Spreadsheets*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Historic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documents*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Letters </a:t>
            </a: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to the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editor/President*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6" name="Picture 5" descr="eae bann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6123" y="11278"/>
            <a:ext cx="2302277" cy="59832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Products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20652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457200"/>
            <a:ext cx="6934200" cy="44958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Comparison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chart*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Free-form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map*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Flowchart*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Analogy in any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form*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Picture*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Comic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strip*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Art Journal entries*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5" name="Picture 4" descr="eae bann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6123" y="11278"/>
            <a:ext cx="2302277" cy="59832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Products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0466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457200"/>
            <a:ext cx="4572000" cy="44196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Persuasive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letter*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Venn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diagram*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Foldable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booklet*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Flip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chart*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Painting*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Mural*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Lesson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plan*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5" name="Picture 4" descr="eae bann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6123" y="11278"/>
            <a:ext cx="2302277" cy="59832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Products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56712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381000"/>
            <a:ext cx="6172200" cy="44196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Pilot TV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Show*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Itinerary*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Travel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guide*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Floor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plan*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Tapestry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Bulletin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board*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Weather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forecast*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5" name="Picture 4" descr="eae bann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6123" y="11278"/>
            <a:ext cx="2302277" cy="59832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Products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2409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153400" cy="44196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Quilt*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Performance*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Crossword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puzzle*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Game*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Illustrated Time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Line*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Recipe*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Menu*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5" name="Picture 4" descr="eae bann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6123" y="11278"/>
            <a:ext cx="2302277" cy="59832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Products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51974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3008313" cy="457201"/>
          </a:xfrm>
        </p:spPr>
        <p:txBody>
          <a:bodyPr/>
          <a:lstStyle/>
          <a:p>
            <a:pPr algn="ctr"/>
            <a:r>
              <a:rPr lang="en-US" b="0" dirty="0">
                <a:solidFill>
                  <a:srgbClr val="892390"/>
                </a:solidFill>
                <a:latin typeface="Chalkboard SE Regular"/>
                <a:cs typeface="Chalkboard SE Regular"/>
              </a:rPr>
              <a:t>What’s the difference</a:t>
            </a:r>
            <a:r>
              <a:rPr lang="en-US" b="0" dirty="0" smtClean="0">
                <a:solidFill>
                  <a:srgbClr val="892390"/>
                </a:solidFill>
                <a:latin typeface="Chalkboard SE Regular"/>
                <a:cs typeface="Chalkboard SE Regular"/>
              </a:rPr>
              <a:t>?   </a:t>
            </a:r>
            <a:endParaRPr lang="en-US" b="0" dirty="0">
              <a:solidFill>
                <a:srgbClr val="8923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685800"/>
            <a:ext cx="4876800" cy="585311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rgbClr val="FF6600"/>
                </a:solidFill>
                <a:latin typeface="Chalkboard SE Regular"/>
                <a:cs typeface="Chalkboard SE Regular"/>
              </a:rPr>
              <a:t>STUDENT </a:t>
            </a:r>
            <a:r>
              <a:rPr lang="en-US" sz="2000" dirty="0" smtClean="0">
                <a:solidFill>
                  <a:srgbClr val="FF6600"/>
                </a:solidFill>
                <a:latin typeface="Chalkboard SE Regular"/>
                <a:cs typeface="Chalkboard SE Regular"/>
              </a:rPr>
              <a:t>CENTERED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FF6600"/>
                </a:solidFill>
                <a:latin typeface="Chalkboard SE Regular"/>
                <a:cs typeface="Chalkboard SE Regular"/>
              </a:rPr>
              <a:t>variety </a:t>
            </a:r>
            <a:r>
              <a:rPr lang="en-US" sz="2000" dirty="0">
                <a:solidFill>
                  <a:srgbClr val="FF6600"/>
                </a:solidFill>
                <a:latin typeface="Chalkboard SE Regular"/>
                <a:cs typeface="Chalkboard SE Regular"/>
              </a:rPr>
              <a:t>of different types of methods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FF6600"/>
                </a:solidFill>
                <a:latin typeface="Chalkboard SE Regular"/>
                <a:cs typeface="Chalkboard SE Regular"/>
              </a:rPr>
              <a:t>instructors </a:t>
            </a:r>
            <a:r>
              <a:rPr lang="en-US" sz="2000" dirty="0">
                <a:solidFill>
                  <a:srgbClr val="FF6600"/>
                </a:solidFill>
                <a:latin typeface="Chalkboard SE Regular"/>
                <a:cs typeface="Chalkboard SE Regular"/>
              </a:rPr>
              <a:t>are facilitators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6600"/>
                </a:solidFill>
                <a:latin typeface="Chalkboard SE Regular"/>
                <a:cs typeface="Chalkboard SE Regular"/>
              </a:rPr>
              <a:t>teaching objectives are the development of learner capacity and intelligence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6600"/>
                </a:solidFill>
                <a:latin typeface="Chalkboard SE Regular"/>
                <a:cs typeface="Chalkboard SE Regular"/>
              </a:rPr>
              <a:t>e</a:t>
            </a:r>
            <a:r>
              <a:rPr lang="en-US" sz="2000" dirty="0" smtClean="0">
                <a:solidFill>
                  <a:srgbClr val="FF6600"/>
                </a:solidFill>
                <a:latin typeface="Chalkboard SE Regular"/>
                <a:cs typeface="Chalkboard SE Regular"/>
              </a:rPr>
              <a:t>mphasizes </a:t>
            </a:r>
            <a:r>
              <a:rPr lang="en-US" sz="2000" dirty="0">
                <a:solidFill>
                  <a:srgbClr val="FF6600"/>
                </a:solidFill>
                <a:latin typeface="Chalkboard SE Regular"/>
                <a:cs typeface="Chalkboard SE Regular"/>
              </a:rPr>
              <a:t>original thinking, connecting,  individual needs, diverse experiences</a:t>
            </a:r>
            <a:r>
              <a:rPr lang="en-US" sz="2000" dirty="0" smtClean="0">
                <a:solidFill>
                  <a:srgbClr val="FF6600"/>
                </a:solidFill>
                <a:latin typeface="Chalkboard SE Regular"/>
                <a:cs typeface="Chalkboard SE Regular"/>
              </a:rPr>
              <a:t>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FF6600"/>
                </a:solidFill>
                <a:latin typeface="Chalkboard SE Regular"/>
                <a:cs typeface="Chalkboard SE Regular"/>
              </a:rPr>
              <a:t> </a:t>
            </a:r>
            <a:r>
              <a:rPr lang="en-US" sz="2000" dirty="0" smtClean="0">
                <a:solidFill>
                  <a:srgbClr val="FF6600"/>
                </a:solidFill>
                <a:latin typeface="Chalkboard SE Regular"/>
                <a:cs typeface="Chalkboard SE Regular"/>
              </a:rPr>
              <a:t>        </a:t>
            </a:r>
            <a:r>
              <a:rPr lang="en-US" sz="1000" dirty="0" smtClean="0">
                <a:solidFill>
                  <a:srgbClr val="FF6600"/>
                </a:solidFill>
                <a:latin typeface="Chalkboard SE Regular"/>
                <a:cs typeface="Chalkboard SE Regular"/>
              </a:rPr>
              <a:t>Hara 1995 Blumberg </a:t>
            </a:r>
            <a:r>
              <a:rPr lang="en-US" sz="1000" dirty="0">
                <a:solidFill>
                  <a:srgbClr val="FF6600"/>
                </a:solidFill>
                <a:latin typeface="Chalkboard SE Regular"/>
                <a:cs typeface="Chalkboard SE Regular"/>
              </a:rPr>
              <a:t>2008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000" dirty="0">
              <a:solidFill>
                <a:srgbClr val="FF6600"/>
              </a:solidFill>
              <a:latin typeface="Chalkboard SE Regular"/>
              <a:cs typeface="Chalkboard SE Regular"/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228600" y="1447800"/>
            <a:ext cx="3541713" cy="464820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600" dirty="0">
                <a:solidFill>
                  <a:srgbClr val="4A6300"/>
                </a:solidFill>
                <a:latin typeface="Chalkboard SE Regular"/>
                <a:cs typeface="Chalkboard SE Regular"/>
              </a:rPr>
              <a:t>TEACHER </a:t>
            </a:r>
            <a:r>
              <a:rPr lang="en-US" sz="1600" dirty="0" smtClean="0">
                <a:solidFill>
                  <a:srgbClr val="4A6300"/>
                </a:solidFill>
                <a:latin typeface="Chalkboard SE Regular"/>
                <a:cs typeface="Chalkboard SE Regular"/>
              </a:rPr>
              <a:t>CENTERED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4A6300"/>
                </a:solidFill>
                <a:latin typeface="Chalkboard SE Regular"/>
                <a:cs typeface="Chalkboard SE Regular"/>
              </a:rPr>
              <a:t>teacher’s </a:t>
            </a:r>
            <a:r>
              <a:rPr lang="en-US" sz="1600" dirty="0">
                <a:solidFill>
                  <a:srgbClr val="4A6300"/>
                </a:solidFill>
                <a:latin typeface="Chalkboard SE Regular"/>
                <a:cs typeface="Chalkboard SE Regular"/>
              </a:rPr>
              <a:t>role is to present the information that is to be learned and to direct the learning process of students</a:t>
            </a:r>
            <a:r>
              <a:rPr lang="en-US" sz="1600" dirty="0" smtClean="0">
                <a:solidFill>
                  <a:srgbClr val="4A6300"/>
                </a:solidFill>
                <a:latin typeface="Chalkboard SE Regular"/>
                <a:cs typeface="Chalkboard SE Regular"/>
              </a:rPr>
              <a:t>.</a:t>
            </a:r>
            <a:r>
              <a:rPr lang="en-US" sz="1600" dirty="0">
                <a:solidFill>
                  <a:srgbClr val="4A6300"/>
                </a:solidFill>
                <a:latin typeface="Chalkboard SE Regular"/>
                <a:cs typeface="Chalkboard SE Regular"/>
              </a:rPr>
              <a:t> </a:t>
            </a:r>
            <a:endParaRPr lang="en-US" sz="1600" dirty="0" smtClean="0">
              <a:solidFill>
                <a:srgbClr val="4A6300"/>
              </a:solidFill>
              <a:latin typeface="Chalkboard SE Regular"/>
              <a:cs typeface="Chalkboard SE Regular"/>
            </a:endParaRPr>
          </a:p>
          <a:p>
            <a:pPr algn="l">
              <a:lnSpc>
                <a:spcPct val="150000"/>
              </a:lnSpc>
            </a:pPr>
            <a:r>
              <a:rPr lang="en-US" sz="1300" dirty="0" smtClean="0">
                <a:solidFill>
                  <a:srgbClr val="4A6300"/>
                </a:solidFill>
                <a:latin typeface="Chalkboard SE Regular"/>
                <a:cs typeface="Chalkboard SE Regular"/>
              </a:rPr>
              <a:t>Shuell </a:t>
            </a:r>
            <a:r>
              <a:rPr lang="en-US" sz="1300" dirty="0">
                <a:solidFill>
                  <a:srgbClr val="4A6300"/>
                </a:solidFill>
                <a:latin typeface="Chalkboard SE Regular"/>
                <a:cs typeface="Chalkboard SE Regular"/>
              </a:rPr>
              <a:t>(1996) </a:t>
            </a:r>
          </a:p>
          <a:p>
            <a:pPr marL="285750" indent="-285750" algn="l">
              <a:lnSpc>
                <a:spcPct val="15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4A6300"/>
                </a:solidFill>
                <a:latin typeface="Chalkboard SE Regular"/>
                <a:cs typeface="Chalkboard SE Regular"/>
              </a:rPr>
              <a:t>the </a:t>
            </a:r>
            <a:r>
              <a:rPr lang="en-US" sz="1600" dirty="0">
                <a:solidFill>
                  <a:srgbClr val="4A6300"/>
                </a:solidFill>
                <a:latin typeface="Chalkboard SE Regular"/>
                <a:cs typeface="Chalkboard SE Regular"/>
              </a:rPr>
              <a:t>teacher identifies the lesson objectives and takes the primary responsibility for guiding the instruction by explanation of the information and modeling. </a:t>
            </a:r>
            <a:endParaRPr lang="en-US" sz="1600" dirty="0" smtClean="0">
              <a:solidFill>
                <a:srgbClr val="4A6300"/>
              </a:solidFill>
              <a:latin typeface="Chalkboard SE Regular"/>
              <a:cs typeface="Chalkboard SE Regular"/>
            </a:endParaRPr>
          </a:p>
          <a:p>
            <a:pPr algn="l">
              <a:lnSpc>
                <a:spcPct val="150000"/>
              </a:lnSpc>
            </a:pPr>
            <a:r>
              <a:rPr lang="en-US" sz="1300" dirty="0" smtClean="0">
                <a:solidFill>
                  <a:srgbClr val="4A6300"/>
                </a:solidFill>
                <a:latin typeface="Chalkboard SE Regular"/>
                <a:cs typeface="Chalkboard SE Regular"/>
              </a:rPr>
              <a:t>Bannon </a:t>
            </a:r>
            <a:r>
              <a:rPr lang="en-US" sz="1300" dirty="0">
                <a:solidFill>
                  <a:srgbClr val="4A6300"/>
                </a:solidFill>
                <a:latin typeface="Chalkboard SE Regular"/>
                <a:cs typeface="Chalkboard SE Regular"/>
              </a:rPr>
              <a:t>(2002</a:t>
            </a:r>
            <a:r>
              <a:rPr lang="en-US" sz="1300" dirty="0" smtClean="0">
                <a:solidFill>
                  <a:srgbClr val="4A6300"/>
                </a:solidFill>
                <a:latin typeface="Chalkboard SE Regular"/>
                <a:cs typeface="Chalkboard SE Regular"/>
              </a:rPr>
              <a:t>)</a:t>
            </a:r>
            <a:endParaRPr lang="en-US" sz="1300" dirty="0">
              <a:solidFill>
                <a:srgbClr val="4A6300"/>
              </a:solidFill>
              <a:latin typeface="Chalkboard SE Regular"/>
              <a:cs typeface="Chalkboard SE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22" y="0"/>
            <a:ext cx="1932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Research…</a:t>
            </a:r>
            <a:endParaRPr lang="en-US" sz="28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7" name="Picture 6" descr="eae bann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09600"/>
            <a:ext cx="7162800" cy="44196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Reports/written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summaries*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Multimedia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presentation*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Chalkboard SE Regular"/>
                <a:cs typeface="Chalkboard SE Regular"/>
              </a:rPr>
              <a:t>Digital </a:t>
            </a: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video*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Obituary*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Community News*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halkboard SE Regular"/>
                <a:cs typeface="Chalkboard SE Regular"/>
              </a:rPr>
              <a:t>Warm Up America*</a:t>
            </a: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FF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5" name="Picture 4" descr="eae bann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6123" y="11278"/>
            <a:ext cx="2302277" cy="59832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Products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22047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0"/>
            <a:ext cx="7239000" cy="1619250"/>
          </a:xfrm>
        </p:spPr>
        <p:txBody>
          <a:bodyPr>
            <a:noAutofit/>
          </a:bodyPr>
          <a:lstStyle/>
          <a:p>
            <a:pPr algn="ctr"/>
            <a:r>
              <a:rPr lang="en-US" sz="44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halkboard SE Regular"/>
                <a:cs typeface="Chalkboard SE Regular"/>
              </a:rPr>
              <a:t>Tell me and I forget, </a:t>
            </a:r>
            <a:r>
              <a:rPr lang="en-US" sz="44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halkboard SE Regular"/>
                <a:cs typeface="Chalkboard SE Regular"/>
              </a:rPr>
              <a:t/>
            </a:r>
            <a:br>
              <a:rPr lang="en-US" sz="44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halkboard SE Regular"/>
                <a:cs typeface="Chalkboard SE Regular"/>
              </a:rPr>
            </a:br>
            <a:r>
              <a:rPr lang="en-US" sz="44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halkboard SE Regular"/>
                <a:cs typeface="Chalkboard SE Regular"/>
              </a:rPr>
              <a:t>Teach </a:t>
            </a:r>
            <a:r>
              <a:rPr lang="en-US" sz="44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halkboard SE Regular"/>
                <a:cs typeface="Chalkboard SE Regular"/>
              </a:rPr>
              <a:t>me and I remember, Involve me and I will </a:t>
            </a:r>
            <a:r>
              <a:rPr lang="en-US" sz="4400" b="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halkboard SE Regular"/>
                <a:cs typeface="Chalkboard SE Regular"/>
              </a:rPr>
              <a:t>learn</a:t>
            </a:r>
            <a:r>
              <a:rPr lang="en-US" sz="44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 SE Regular"/>
                <a:cs typeface="Chalkboard SE Regular"/>
              </a:rPr>
              <a:t> </a:t>
            </a: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-6274" b="-6274"/>
          <a:stretch/>
        </p:blipFill>
        <p:spPr>
          <a:xfrm>
            <a:off x="966787" y="163065"/>
            <a:ext cx="3938588" cy="2952750"/>
          </a:xfrm>
        </p:spPr>
      </p:pic>
      <p:sp>
        <p:nvSpPr>
          <p:cNvPr id="3" name="TextBox 2"/>
          <p:cNvSpPr txBox="1"/>
          <p:nvPr/>
        </p:nvSpPr>
        <p:spPr>
          <a:xfrm>
            <a:off x="152400" y="6336875"/>
            <a:ext cx="1544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Benjamin Franklin, 1750 </a:t>
            </a:r>
          </a:p>
          <a:p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7" name="Picture 6" descr="eae banner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8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337370"/>
            <a:ext cx="7848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3"/>
                </a:solidFill>
                <a:latin typeface="Chalkboard"/>
                <a:cs typeface="Chalkboard"/>
              </a:rPr>
              <a:t>Student Centered Learning… </a:t>
            </a:r>
          </a:p>
          <a:p>
            <a:pPr algn="ctr"/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halkboard"/>
              <a:cs typeface="Chalkboard"/>
            </a:endParaRPr>
          </a:p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… boosts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civic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and community engagement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in students and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helps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them take initiative to strengthen their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learning and community.</a:t>
            </a:r>
          </a:p>
          <a:p>
            <a:pPr algn="ctr"/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5" name="Picture 4" descr="eae bann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495" y="6096000"/>
            <a:ext cx="5029200" cy="685800"/>
          </a:xfrm>
        </p:spPr>
        <p:txBody>
          <a:bodyPr/>
          <a:lstStyle/>
          <a:p>
            <a:pPr algn="r"/>
            <a:r>
              <a:rPr lang="en-US" dirty="0">
                <a:latin typeface="Chalkboard"/>
                <a:cs typeface="Chalkboard"/>
              </a:rPr>
              <a:t>Service Learning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822" y="0"/>
            <a:ext cx="1932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Research…</a:t>
            </a:r>
            <a:endParaRPr lang="en-US" sz="28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1839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Hover r:id="rId2"/>
          </p:cNvPr>
          <p:cNvSpPr txBox="1"/>
          <p:nvPr/>
        </p:nvSpPr>
        <p:spPr>
          <a:xfrm>
            <a:off x="762000" y="2362200"/>
            <a:ext cx="80600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hlinkClick r:id="rId3"/>
                <a:hlinkMouseOver r:id="" action="ppaction://hlinkshowjump?jump=nextslide"/>
              </a:rPr>
              <a:t>World Peace Who's In Charge?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1059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0800" y="1752600"/>
            <a:ext cx="5867400" cy="267517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7F7F7F"/>
                </a:solidFill>
                <a:latin typeface="Chalkboard SE Regular"/>
                <a:cs typeface="Chalkboard SE Regular"/>
              </a:rPr>
              <a:t>Ewa Chomka Campbell</a:t>
            </a:r>
            <a:r>
              <a:rPr lang="en-US" dirty="0">
                <a:solidFill>
                  <a:srgbClr val="7F7F7F"/>
                </a:solidFill>
                <a:latin typeface="Chalkboard SE Regular"/>
                <a:cs typeface="Chalkboard SE Regular"/>
              </a:rPr>
              <a:t> </a:t>
            </a:r>
            <a:r>
              <a:rPr lang="en-US" dirty="0" smtClean="0">
                <a:solidFill>
                  <a:srgbClr val="7F7F7F"/>
                </a:solidFill>
                <a:latin typeface="Chalkboard SE Regular"/>
                <a:cs typeface="Chalkboard SE Regular"/>
              </a:rPr>
              <a:t>M.Ed.</a:t>
            </a:r>
            <a:br>
              <a:rPr lang="en-US" dirty="0" smtClean="0">
                <a:solidFill>
                  <a:srgbClr val="7F7F7F"/>
                </a:solidFill>
                <a:latin typeface="Chalkboard SE Regular"/>
                <a:cs typeface="Chalkboard SE Regular"/>
              </a:rPr>
            </a:br>
            <a:r>
              <a:rPr lang="en-US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/>
            </a:r>
            <a:br>
              <a:rPr lang="en-US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</a:br>
            <a:r>
              <a:rPr lang="en-US" dirty="0" smtClean="0">
                <a:solidFill>
                  <a:srgbClr val="FF6600"/>
                </a:solidFill>
                <a:latin typeface="Chalkboard SE Regular"/>
                <a:cs typeface="Chalkboard SE Regular"/>
              </a:rPr>
              <a:t>Equal </a:t>
            </a:r>
            <a:r>
              <a:rPr lang="en-US" dirty="0">
                <a:solidFill>
                  <a:srgbClr val="FF6600"/>
                </a:solidFill>
                <a:latin typeface="Chalkboard SE Regular"/>
                <a:cs typeface="Chalkboard SE Regular"/>
              </a:rPr>
              <a:t>A</a:t>
            </a:r>
            <a:r>
              <a:rPr lang="en-US" dirty="0" smtClean="0">
                <a:solidFill>
                  <a:srgbClr val="FF6600"/>
                </a:solidFill>
                <a:latin typeface="Chalkboard SE Regular"/>
                <a:cs typeface="Chalkboard SE Regular"/>
              </a:rPr>
              <a:t>ccess </a:t>
            </a:r>
            <a:r>
              <a:rPr lang="en-US" dirty="0">
                <a:solidFill>
                  <a:srgbClr val="FF6600"/>
                </a:solidFill>
                <a:latin typeface="Chalkboard SE Regular"/>
                <a:cs typeface="Chalkboard SE Regular"/>
              </a:rPr>
              <a:t>T</a:t>
            </a:r>
            <a:r>
              <a:rPr lang="en-US" dirty="0" smtClean="0">
                <a:solidFill>
                  <a:srgbClr val="FF6600"/>
                </a:solidFill>
                <a:latin typeface="Chalkboard SE Regular"/>
                <a:cs typeface="Chalkboard SE Regular"/>
              </a:rPr>
              <a:t>o Education</a:t>
            </a:r>
            <a:br>
              <a:rPr lang="en-US" dirty="0" smtClean="0">
                <a:solidFill>
                  <a:srgbClr val="FF6600"/>
                </a:solidFill>
                <a:latin typeface="Chalkboard SE Regular"/>
                <a:cs typeface="Chalkboard SE Regular"/>
              </a:rPr>
            </a:br>
            <a:r>
              <a:rPr lang="en-US" dirty="0" smtClean="0">
                <a:solidFill>
                  <a:srgbClr val="FF6600"/>
                </a:solidFill>
                <a:latin typeface="Chalkboard SE Regular"/>
                <a:cs typeface="Chalkboard SE Regular"/>
              </a:rPr>
              <a:t>www.equalaccesstoeducation.com</a:t>
            </a:r>
            <a:r>
              <a:rPr lang="en-US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/>
            </a:r>
            <a:br>
              <a:rPr lang="en-US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</a:br>
            <a:r>
              <a:rPr lang="en-US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/>
            </a:r>
            <a:br>
              <a:rPr lang="en-US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alkboard SE Regular"/>
                <a:cs typeface="Chalkboard SE Regular"/>
              </a:rPr>
              <a:t>ewacampbell@me.com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alkboard SE Regular"/>
                <a:cs typeface="Chalkboard SE Regular"/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alkboard SE Regular"/>
                <a:cs typeface="Chalkboard SE Regular"/>
              </a:rPr>
              <a:t>303-513-0760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halkboard SE Regular"/>
                <a:cs typeface="Chalkboard SE Regular"/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5" name="Picture 4" descr="eae bann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52400"/>
            <a:ext cx="3952875" cy="6762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1353" y="64779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eae bann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6331" y="19935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703704"/>
            <a:ext cx="8610600" cy="523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i="1" dirty="0">
                <a:solidFill>
                  <a:srgbClr val="404040"/>
                </a:solidFill>
              </a:rPr>
              <a:t>“Analysis of outcomes for students at all </a:t>
            </a:r>
            <a:endParaRPr lang="en-US" sz="2300" i="1" dirty="0" smtClean="0">
              <a:solidFill>
                <a:srgbClr val="40404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300" i="1" dirty="0" smtClean="0">
                <a:solidFill>
                  <a:srgbClr val="404040"/>
                </a:solidFill>
              </a:rPr>
              <a:t>four </a:t>
            </a:r>
            <a:r>
              <a:rPr lang="en-US" sz="2300" i="1" dirty="0">
                <a:solidFill>
                  <a:srgbClr val="404040"/>
                </a:solidFill>
              </a:rPr>
              <a:t>study schools confirms that they are </a:t>
            </a:r>
            <a:endParaRPr lang="en-US" sz="2300" i="1" dirty="0" smtClean="0">
              <a:solidFill>
                <a:srgbClr val="40404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300" i="1" dirty="0" smtClean="0">
                <a:solidFill>
                  <a:srgbClr val="892390"/>
                </a:solidFill>
              </a:rPr>
              <a:t>out-performing </a:t>
            </a:r>
            <a:r>
              <a:rPr lang="en-US" sz="23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most other schools in their respective communities that are serving similar populations, especially </a:t>
            </a:r>
            <a:r>
              <a:rPr lang="en-US" sz="2300" i="1" dirty="0">
                <a:solidFill>
                  <a:srgbClr val="0000FF"/>
                </a:solidFill>
              </a:rPr>
              <a:t>African American, Latino, low-income students, and English language learners</a:t>
            </a:r>
            <a:r>
              <a:rPr lang="en-US" sz="2300" i="1" dirty="0">
                <a:solidFill>
                  <a:srgbClr val="892390"/>
                </a:solidFill>
              </a:rPr>
              <a:t>. This is evident in </a:t>
            </a:r>
            <a:r>
              <a:rPr lang="en-US" sz="2300" i="1" dirty="0">
                <a:solidFill>
                  <a:schemeClr val="accent3"/>
                </a:solidFill>
              </a:rPr>
              <a:t>graduation, student achievement, and college preparatory course completion data; </a:t>
            </a:r>
            <a:r>
              <a:rPr lang="en-US" sz="2300" i="1" dirty="0">
                <a:solidFill>
                  <a:srgbClr val="FF6700"/>
                </a:solidFill>
              </a:rPr>
              <a:t>college persistence data; and surveys of graduates</a:t>
            </a:r>
            <a:r>
              <a:rPr lang="en-US" sz="2300" i="1" dirty="0">
                <a:solidFill>
                  <a:srgbClr val="892390"/>
                </a:solidFill>
              </a:rPr>
              <a:t>”</a:t>
            </a:r>
            <a:r>
              <a:rPr lang="en-US" sz="2300" i="1" dirty="0" smtClean="0">
                <a:solidFill>
                  <a:srgbClr val="892390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300" dirty="0">
              <a:solidFill>
                <a:srgbClr val="892390"/>
              </a:solidFill>
            </a:endParaRPr>
          </a:p>
          <a:p>
            <a:pPr algn="ctr"/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(Friedlaender, D., Burns, D.,Lewis-Charp, H., Cook-Harvey,C.M., Darling-Hammond, L. “Student-Centered Schools: Closing the Opportunity Gap” (2014), ii). The Stanford Center for Opportunity Policy (SCOPE)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22" y="0"/>
            <a:ext cx="1932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Research…</a:t>
            </a:r>
            <a:endParaRPr lang="en-US" sz="28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5" name="Picture 4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1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609600"/>
            <a:ext cx="6400800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3"/>
                </a:solidFill>
                <a:latin typeface="Chalkboard"/>
                <a:cs typeface="Chalkboard"/>
              </a:rPr>
              <a:t>Student Centered…</a:t>
            </a:r>
            <a:endParaRPr lang="en-US" dirty="0">
              <a:solidFill>
                <a:schemeClr val="accent3"/>
              </a:solidFill>
              <a:latin typeface="Chalkboard"/>
              <a:cs typeface="Chalkboard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4572000" cy="4419600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lkboard"/>
                <a:cs typeface="Chalkboard"/>
              </a:rPr>
              <a:t>Connections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lkboard"/>
                <a:cs typeface="Chalkboard"/>
              </a:rPr>
              <a:t>Leadership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lkboard"/>
                <a:cs typeface="Chalkboard"/>
              </a:rPr>
              <a:t>Collaboration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lkboard"/>
                <a:cs typeface="Chalkboard"/>
              </a:rPr>
              <a:t>Curriculum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lkboard"/>
                <a:cs typeface="Chalkboard"/>
              </a:rPr>
              <a:t>Pedagogy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lkboard"/>
                <a:cs typeface="Chalkboard"/>
              </a:rPr>
              <a:t>Personalization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lkboard"/>
                <a:cs typeface="Chalkboard"/>
              </a:rPr>
              <a:t>Instructional Supports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lkboard"/>
                <a:cs typeface="Chalkboard"/>
              </a:rPr>
              <a:t>Assessments</a:t>
            </a:r>
          </a:p>
          <a:p>
            <a:pPr algn="ctr"/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Chalkboard"/>
              <a:cs typeface="Chalkboard"/>
            </a:endParaRPr>
          </a:p>
          <a:p>
            <a:pPr marL="0" indent="0" algn="ctr">
              <a:buNone/>
            </a:pPr>
            <a:r>
              <a:rPr lang="en-US" sz="1000" dirty="0" smtClean="0">
                <a:solidFill>
                  <a:srgbClr val="FF6700"/>
                </a:solidFill>
                <a:latin typeface="Chalkboard"/>
                <a:cs typeface="Chalkboard"/>
              </a:rPr>
              <a:t>SCOPE Stanford 2014</a:t>
            </a:r>
          </a:p>
          <a:p>
            <a:pPr algn="ctr"/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5" name="Picture 4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22" y="0"/>
            <a:ext cx="1932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Research…</a:t>
            </a:r>
            <a:endParaRPr lang="en-US" sz="28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/>
          </p:cNvSpPr>
          <p:nvPr>
            <p:ph type="title"/>
          </p:nvPr>
        </p:nvSpPr>
        <p:spPr>
          <a:xfrm>
            <a:off x="1905000" y="152400"/>
            <a:ext cx="6934200" cy="108842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 spc="0">
                <a:solidFill>
                  <a:srgbClr val="000000"/>
                </a:solidFill>
                <a:effectLst/>
              </a:defRPr>
            </a:pPr>
            <a:r>
              <a:rPr sz="2400" spc="49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Many different names for this </a:t>
            </a:r>
            <a:r>
              <a:rPr sz="2400" spc="49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approach</a:t>
            </a:r>
            <a:r>
              <a:rPr lang="en-US" sz="2400" spc="49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…</a:t>
            </a:r>
            <a:endParaRPr sz="2400" spc="49" dirty="0">
              <a:solidFill>
                <a:schemeClr val="tx1">
                  <a:lumMod val="75000"/>
                  <a:lumOff val="2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250" name="Shape 250"/>
          <p:cNvSpPr>
            <a:spLocks noGrp="1"/>
          </p:cNvSpPr>
          <p:nvPr>
            <p:ph type="body" idx="1"/>
          </p:nvPr>
        </p:nvSpPr>
        <p:spPr>
          <a:xfrm>
            <a:off x="685800" y="1143000"/>
            <a:ext cx="7638682" cy="551401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21457" indent="-321457" algn="ctr" defTabSz="164300">
              <a:lnSpc>
                <a:spcPct val="110000"/>
              </a:lnSpc>
              <a:spcBef>
                <a:spcPts val="141"/>
              </a:spcBef>
              <a:buFont typeface="Wingdings" charset="2"/>
              <a:buChar char="Ø"/>
              <a:defRPr sz="1800" spc="0">
                <a:solidFill>
                  <a:srgbClr val="000000"/>
                </a:solidFill>
                <a:effectLst/>
              </a:defRPr>
            </a:pPr>
            <a:endParaRPr lang="en-US" sz="2000" b="1" spc="10" dirty="0" smtClean="0">
              <a:solidFill>
                <a:srgbClr val="660066"/>
              </a:solidFill>
              <a:effectLst>
                <a:outerShdw blurRad="15240" dist="5080" dir="5400000" rotWithShape="0">
                  <a:srgbClr val="E0DEC7">
                    <a:alpha val="80000"/>
                  </a:srgbClr>
                </a:outerShdw>
              </a:effectLst>
              <a:latin typeface="Chalkboard SE Regular"/>
              <a:cs typeface="Chalkboard SE Regular"/>
            </a:endParaRPr>
          </a:p>
          <a:p>
            <a:pPr marL="321457" indent="-321457" algn="ctr" defTabSz="164300">
              <a:lnSpc>
                <a:spcPct val="110000"/>
              </a:lnSpc>
              <a:spcBef>
                <a:spcPts val="141"/>
              </a:spcBef>
              <a:buFont typeface="Wingdings" charset="2"/>
              <a:buChar char="Ø"/>
              <a:defRPr sz="1800" spc="0">
                <a:solidFill>
                  <a:srgbClr val="000000"/>
                </a:solidFill>
                <a:effectLst/>
              </a:defRPr>
            </a:pPr>
            <a:r>
              <a:rPr sz="2000" b="1" spc="10" dirty="0" smtClean="0">
                <a:solidFill>
                  <a:srgbClr val="660066"/>
                </a:solidFill>
                <a:effectLst>
                  <a:outerShdw blurRad="15240" dist="5080" dir="5400000" rotWithShape="0">
                    <a:srgbClr val="E0DEC7">
                      <a:alpha val="80000"/>
                    </a:srgbClr>
                  </a:outerShdw>
                </a:effectLst>
                <a:latin typeface="Chalkboard SE Regular"/>
                <a:cs typeface="Chalkboard SE Regular"/>
              </a:rPr>
              <a:t>Active </a:t>
            </a:r>
            <a:r>
              <a:rPr sz="2000" b="1" spc="10" dirty="0">
                <a:solidFill>
                  <a:srgbClr val="660066"/>
                </a:solidFill>
                <a:effectLst>
                  <a:outerShdw blurRad="15240" dist="5080" dir="5400000" rotWithShape="0">
                    <a:srgbClr val="E0DEC7">
                      <a:alpha val="80000"/>
                    </a:srgbClr>
                  </a:outerShdw>
                </a:effectLst>
                <a:latin typeface="Chalkboard SE Regular"/>
                <a:cs typeface="Chalkboard SE Regular"/>
              </a:rPr>
              <a:t>Learning (Bonwell &amp; Eison, 1991)</a:t>
            </a:r>
          </a:p>
          <a:p>
            <a:pPr marL="321457" lvl="2" indent="-321457" algn="ctr" defTabSz="164300">
              <a:lnSpc>
                <a:spcPct val="110000"/>
              </a:lnSpc>
              <a:spcBef>
                <a:spcPts val="141"/>
              </a:spcBef>
              <a:buFont typeface="Wingdings" charset="2"/>
              <a:buChar char="Ø"/>
              <a:defRPr sz="1800" spc="0">
                <a:solidFill>
                  <a:srgbClr val="000000"/>
                </a:solidFill>
                <a:effectLst/>
              </a:defRPr>
            </a:pPr>
            <a:r>
              <a:rPr sz="2000" b="1" spc="10" dirty="0">
                <a:solidFill>
                  <a:srgbClr val="000090"/>
                </a:solidFill>
                <a:effectLst>
                  <a:outerShdw blurRad="15240" dist="5080" dir="5400000" rotWithShape="0">
                    <a:srgbClr val="E0DEC7">
                      <a:alpha val="80000"/>
                    </a:srgbClr>
                  </a:outerShdw>
                </a:effectLst>
                <a:latin typeface="Chalkboard SE Regular"/>
                <a:cs typeface="Chalkboard SE Regular"/>
              </a:rPr>
              <a:t>Collaborative Learning (Bruffee, </a:t>
            </a:r>
            <a:r>
              <a:rPr sz="2000" b="1" spc="10" dirty="0" smtClean="0">
                <a:solidFill>
                  <a:srgbClr val="000090"/>
                </a:solidFill>
                <a:effectLst>
                  <a:outerShdw blurRad="15240" dist="5080" dir="5400000" rotWithShape="0">
                    <a:srgbClr val="E0DEC7">
                      <a:alpha val="80000"/>
                    </a:srgbClr>
                  </a:outerShdw>
                </a:effectLst>
                <a:latin typeface="Chalkboard SE Regular"/>
                <a:cs typeface="Chalkboard SE Regular"/>
              </a:rPr>
              <a:t>1984)</a:t>
            </a:r>
            <a:endParaRPr sz="2000" b="1" spc="10" dirty="0">
              <a:solidFill>
                <a:srgbClr val="000090"/>
              </a:solidFill>
              <a:effectLst>
                <a:outerShdw blurRad="15240" dist="5080" dir="5400000" rotWithShape="0">
                  <a:srgbClr val="E0DEC7">
                    <a:alpha val="80000"/>
                  </a:srgbClr>
                </a:outerShdw>
              </a:effectLst>
              <a:latin typeface="Chalkboard SE Regular"/>
              <a:cs typeface="Chalkboard SE Regular"/>
            </a:endParaRPr>
          </a:p>
          <a:p>
            <a:pPr marL="321457" indent="-321457" algn="ctr" defTabSz="164300">
              <a:lnSpc>
                <a:spcPct val="110000"/>
              </a:lnSpc>
              <a:spcBef>
                <a:spcPts val="141"/>
              </a:spcBef>
              <a:buFont typeface="Wingdings" charset="2"/>
              <a:buChar char="Ø"/>
              <a:defRPr sz="1800" spc="0">
                <a:solidFill>
                  <a:srgbClr val="000000"/>
                </a:solidFill>
                <a:effectLst/>
              </a:defRPr>
            </a:pPr>
            <a:r>
              <a:rPr sz="2000" b="1" spc="10" dirty="0">
                <a:solidFill>
                  <a:srgbClr val="0000FF"/>
                </a:solidFill>
                <a:effectLst>
                  <a:outerShdw blurRad="15240" dist="5080" dir="5400000" rotWithShape="0">
                    <a:srgbClr val="E0DEC7">
                      <a:alpha val="80000"/>
                    </a:srgbClr>
                  </a:outerShdw>
                </a:effectLst>
                <a:latin typeface="Chalkboard SE Regular"/>
                <a:cs typeface="Chalkboard SE Regular"/>
              </a:rPr>
              <a:t>Inquiry-based Learning</a:t>
            </a:r>
          </a:p>
          <a:p>
            <a:pPr marL="321457" indent="-321457" algn="ctr" defTabSz="164300">
              <a:lnSpc>
                <a:spcPct val="110000"/>
              </a:lnSpc>
              <a:spcBef>
                <a:spcPts val="141"/>
              </a:spcBef>
              <a:buFont typeface="Wingdings" charset="2"/>
              <a:buChar char="Ø"/>
              <a:defRPr sz="1800" spc="0">
                <a:solidFill>
                  <a:srgbClr val="000000"/>
                </a:solidFill>
                <a:effectLst/>
              </a:defRPr>
            </a:pPr>
            <a:r>
              <a:rPr sz="2000" b="1" spc="10" dirty="0">
                <a:solidFill>
                  <a:srgbClr val="3366FF"/>
                </a:solidFill>
                <a:effectLst>
                  <a:outerShdw blurRad="15240" dist="5080" dir="5400000" rotWithShape="0">
                    <a:srgbClr val="E0DEC7">
                      <a:alpha val="80000"/>
                    </a:srgbClr>
                  </a:outerShdw>
                </a:effectLst>
                <a:latin typeface="Chalkboard SE Regular"/>
                <a:cs typeface="Chalkboard SE Regular"/>
              </a:rPr>
              <a:t>Cooperative Learning (Johnson, Johnson, &amp; Smith, 1991)</a:t>
            </a:r>
          </a:p>
          <a:p>
            <a:pPr marL="321457" indent="-321457" algn="ctr" defTabSz="164300">
              <a:lnSpc>
                <a:spcPct val="110000"/>
              </a:lnSpc>
              <a:spcBef>
                <a:spcPts val="141"/>
              </a:spcBef>
              <a:buFont typeface="Wingdings" charset="2"/>
              <a:buChar char="Ø"/>
              <a:defRPr sz="1800" spc="0">
                <a:solidFill>
                  <a:srgbClr val="000000"/>
                </a:solidFill>
                <a:effectLst/>
              </a:defRPr>
            </a:pPr>
            <a:r>
              <a:rPr sz="2000" b="1" spc="10" dirty="0">
                <a:solidFill>
                  <a:srgbClr val="008000"/>
                </a:solidFill>
                <a:effectLst>
                  <a:outerShdw blurRad="15240" dist="5080" dir="5400000" rotWithShape="0">
                    <a:srgbClr val="E0DEC7">
                      <a:alpha val="80000"/>
                    </a:srgbClr>
                  </a:outerShdw>
                </a:effectLst>
                <a:latin typeface="Chalkboard SE Regular"/>
                <a:cs typeface="Chalkboard SE Regular"/>
              </a:rPr>
              <a:t>Problem-based Learning</a:t>
            </a:r>
          </a:p>
          <a:p>
            <a:pPr marL="321457" indent="-321457" algn="ctr" defTabSz="164300">
              <a:lnSpc>
                <a:spcPct val="110000"/>
              </a:lnSpc>
              <a:spcBef>
                <a:spcPts val="141"/>
              </a:spcBef>
              <a:buFont typeface="Wingdings" charset="2"/>
              <a:buChar char="Ø"/>
              <a:defRPr sz="1800" spc="0">
                <a:solidFill>
                  <a:srgbClr val="000000"/>
                </a:solidFill>
                <a:effectLst/>
              </a:defRPr>
            </a:pPr>
            <a:r>
              <a:rPr sz="2000" b="1" spc="10" dirty="0">
                <a:solidFill>
                  <a:srgbClr val="0000FF"/>
                </a:solidFill>
                <a:effectLst>
                  <a:outerShdw blurRad="15240" dist="5080" dir="5400000" rotWithShape="0">
                    <a:srgbClr val="E0DEC7">
                      <a:alpha val="80000"/>
                    </a:srgbClr>
                  </a:outerShdw>
                </a:effectLst>
                <a:latin typeface="Chalkboard SE Regular"/>
                <a:cs typeface="Chalkboard SE Regular"/>
              </a:rPr>
              <a:t>Peer Led Team Learning (Tien, Roth, &amp; Kampmeier, 2001)</a:t>
            </a:r>
          </a:p>
          <a:p>
            <a:pPr marL="321457" indent="-321457" algn="ctr" defTabSz="164300">
              <a:lnSpc>
                <a:spcPct val="110000"/>
              </a:lnSpc>
              <a:spcBef>
                <a:spcPts val="141"/>
              </a:spcBef>
              <a:buFont typeface="Wingdings" charset="2"/>
              <a:buChar char="Ø"/>
              <a:defRPr sz="1800" spc="0">
                <a:solidFill>
                  <a:srgbClr val="000000"/>
                </a:solidFill>
                <a:effectLst/>
              </a:defRPr>
            </a:pPr>
            <a:r>
              <a:rPr sz="2000" b="1" spc="10" dirty="0">
                <a:solidFill>
                  <a:srgbClr val="008000"/>
                </a:solidFill>
                <a:effectLst>
                  <a:outerShdw blurRad="15240" dist="5080" dir="5400000" rotWithShape="0">
                    <a:srgbClr val="E0DEC7">
                      <a:alpha val="80000"/>
                    </a:srgbClr>
                  </a:outerShdw>
                </a:effectLst>
                <a:latin typeface="Chalkboard SE Regular"/>
                <a:cs typeface="Chalkboard SE Regular"/>
              </a:rPr>
              <a:t>Team-based Learning (Michaelson, Knight, &amp; Fink, 2004)</a:t>
            </a:r>
            <a:endParaRPr lang="en-US" sz="2000" b="1" spc="10" dirty="0">
              <a:solidFill>
                <a:srgbClr val="008000"/>
              </a:solidFill>
              <a:effectLst>
                <a:outerShdw blurRad="15240" dist="5080" dir="5400000" rotWithShape="0">
                  <a:srgbClr val="E0DEC7">
                    <a:alpha val="80000"/>
                  </a:srgbClr>
                </a:outerShdw>
              </a:effectLst>
              <a:latin typeface="Chalkboard SE Regular"/>
              <a:cs typeface="Chalkboard SE Regular"/>
            </a:endParaRPr>
          </a:p>
          <a:p>
            <a:pPr marL="321457" indent="-321457" algn="ctr" defTabSz="164300">
              <a:lnSpc>
                <a:spcPct val="110000"/>
              </a:lnSpc>
              <a:spcBef>
                <a:spcPts val="141"/>
              </a:spcBef>
              <a:buFont typeface="Wingdings" charset="2"/>
              <a:buChar char="Ø"/>
              <a:defRPr sz="1800" spc="0">
                <a:solidFill>
                  <a:srgbClr val="000000"/>
                </a:solidFill>
                <a:effectLst/>
              </a:defRPr>
            </a:pPr>
            <a:r>
              <a:rPr sz="2000" b="1" spc="10" dirty="0">
                <a:solidFill>
                  <a:srgbClr val="FF0000"/>
                </a:solidFill>
                <a:effectLst>
                  <a:outerShdw blurRad="15240" dist="5080" dir="5400000" rotWithShape="0">
                    <a:srgbClr val="E0DEC7">
                      <a:alpha val="80000"/>
                    </a:srgbClr>
                  </a:outerShdw>
                </a:effectLst>
                <a:latin typeface="Chalkboard SE Regular"/>
                <a:cs typeface="Chalkboard SE Regular"/>
              </a:rPr>
              <a:t>Peer Instruction (Mazur, 1997)</a:t>
            </a:r>
            <a:endParaRPr lang="en-US" sz="2000" b="1" spc="10" dirty="0">
              <a:solidFill>
                <a:srgbClr val="FF0000"/>
              </a:solidFill>
              <a:effectLst>
                <a:outerShdw blurRad="15240" dist="5080" dir="5400000" rotWithShape="0">
                  <a:srgbClr val="E0DEC7">
                    <a:alpha val="80000"/>
                  </a:srgbClr>
                </a:outerShdw>
              </a:effectLst>
              <a:latin typeface="Chalkboard SE Regular"/>
              <a:cs typeface="Chalkboard SE Regular"/>
            </a:endParaRPr>
          </a:p>
          <a:p>
            <a:pPr marL="321457" indent="-321457" algn="ctr" defTabSz="164300">
              <a:lnSpc>
                <a:spcPct val="110000"/>
              </a:lnSpc>
              <a:spcBef>
                <a:spcPts val="141"/>
              </a:spcBef>
              <a:buFont typeface="Wingdings" charset="2"/>
              <a:buChar char="Ø"/>
              <a:defRPr sz="1800" spc="0">
                <a:solidFill>
                  <a:srgbClr val="000000"/>
                </a:solidFill>
                <a:effectLst/>
              </a:defRPr>
            </a:pPr>
            <a:r>
              <a:rPr sz="2000" b="1" spc="10" dirty="0">
                <a:solidFill>
                  <a:srgbClr val="800000"/>
                </a:solidFill>
                <a:effectLst>
                  <a:outerShdw blurRad="15240" dist="5080" dir="5400000" rotWithShape="0">
                    <a:srgbClr val="E0DEC7">
                      <a:alpha val="80000"/>
                    </a:srgbClr>
                  </a:outerShdw>
                </a:effectLst>
                <a:latin typeface="Chalkboard SE Regular"/>
                <a:cs typeface="Chalkboard SE Regular"/>
              </a:rPr>
              <a:t>Inquiry Guided Learning</a:t>
            </a:r>
          </a:p>
          <a:p>
            <a:pPr marL="321457" indent="-321457" algn="ctr" defTabSz="164300">
              <a:lnSpc>
                <a:spcPct val="110000"/>
              </a:lnSpc>
              <a:spcBef>
                <a:spcPts val="141"/>
              </a:spcBef>
              <a:buFont typeface="Wingdings" charset="2"/>
              <a:buChar char="Ø"/>
              <a:defRPr sz="1800" spc="0">
                <a:solidFill>
                  <a:srgbClr val="000000"/>
                </a:solidFill>
                <a:effectLst/>
              </a:defRPr>
            </a:pPr>
            <a:r>
              <a:rPr sz="2000" b="1" spc="10" dirty="0">
                <a:solidFill>
                  <a:srgbClr val="008000"/>
                </a:solidFill>
                <a:effectLst>
                  <a:outerShdw blurRad="15240" dist="5080" dir="5400000" rotWithShape="0">
                    <a:srgbClr val="E0DEC7">
                      <a:alpha val="80000"/>
                    </a:srgbClr>
                  </a:outerShdw>
                </a:effectLst>
                <a:latin typeface="Chalkboard SE Regular"/>
                <a:cs typeface="Chalkboard SE Regular"/>
              </a:rPr>
              <a:t>Just-in-Time Teaching</a:t>
            </a:r>
          </a:p>
          <a:p>
            <a:pPr marL="321457" indent="-321457" algn="ctr" defTabSz="164300">
              <a:lnSpc>
                <a:spcPct val="110000"/>
              </a:lnSpc>
              <a:spcBef>
                <a:spcPts val="141"/>
              </a:spcBef>
              <a:buFont typeface="Wingdings" charset="2"/>
              <a:buChar char="Ø"/>
              <a:defRPr sz="1800" spc="0">
                <a:solidFill>
                  <a:srgbClr val="000000"/>
                </a:solidFill>
                <a:effectLst/>
              </a:defRPr>
            </a:pPr>
            <a:r>
              <a:rPr sz="2000" b="1" spc="10" dirty="0">
                <a:solidFill>
                  <a:srgbClr val="FF6600"/>
                </a:solidFill>
                <a:effectLst>
                  <a:outerShdw blurRad="15240" dist="5080" dir="5400000" rotWithShape="0">
                    <a:srgbClr val="E0DEC7">
                      <a:alpha val="80000"/>
                    </a:srgbClr>
                  </a:outerShdw>
                </a:effectLst>
                <a:latin typeface="Chalkboard SE Regular"/>
                <a:cs typeface="Chalkboard SE Regular"/>
              </a:rPr>
              <a:t>Small Group Learning</a:t>
            </a:r>
          </a:p>
          <a:p>
            <a:pPr marL="321457" indent="-321457" algn="ctr" defTabSz="164300">
              <a:lnSpc>
                <a:spcPct val="110000"/>
              </a:lnSpc>
              <a:spcBef>
                <a:spcPts val="141"/>
              </a:spcBef>
              <a:buFont typeface="Wingdings" charset="2"/>
              <a:buChar char="Ø"/>
              <a:defRPr sz="1800" spc="0">
                <a:solidFill>
                  <a:srgbClr val="000000"/>
                </a:solidFill>
                <a:effectLst/>
              </a:defRPr>
            </a:pPr>
            <a:r>
              <a:rPr sz="2000" b="1" spc="10" dirty="0">
                <a:solidFill>
                  <a:schemeClr val="accent5">
                    <a:lumMod val="50000"/>
                  </a:schemeClr>
                </a:solidFill>
                <a:effectLst>
                  <a:outerShdw blurRad="15240" dist="5080" dir="5400000" rotWithShape="0">
                    <a:srgbClr val="E0DEC7">
                      <a:alpha val="80000"/>
                    </a:srgbClr>
                  </a:outerShdw>
                </a:effectLst>
                <a:latin typeface="Chalkboard SE Regular"/>
                <a:cs typeface="Chalkboard SE Regular"/>
              </a:rPr>
              <a:t>Project-based Learning</a:t>
            </a:r>
          </a:p>
          <a:p>
            <a:pPr marL="321457" indent="-321457" algn="ctr" defTabSz="164300">
              <a:lnSpc>
                <a:spcPct val="110000"/>
              </a:lnSpc>
              <a:spcBef>
                <a:spcPts val="141"/>
              </a:spcBef>
              <a:buFont typeface="Wingdings" charset="2"/>
              <a:buChar char="Ø"/>
              <a:defRPr sz="1800" spc="0">
                <a:solidFill>
                  <a:srgbClr val="000000"/>
                </a:solidFill>
                <a:effectLst/>
              </a:defRPr>
            </a:pPr>
            <a:r>
              <a:rPr sz="2000" b="1" spc="10" dirty="0">
                <a:solidFill>
                  <a:srgbClr val="000090"/>
                </a:solidFill>
                <a:effectLst>
                  <a:outerShdw blurRad="15240" dist="5080" dir="5400000" rotWithShape="0">
                    <a:srgbClr val="E0DEC7">
                      <a:alpha val="80000"/>
                    </a:srgbClr>
                  </a:outerShdw>
                </a:effectLst>
                <a:latin typeface="Chalkboard SE Regular"/>
                <a:cs typeface="Chalkboard SE Regular"/>
              </a:rPr>
              <a:t>Question-directed Instruction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930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Approach…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6" name="Picture 5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0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5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1143000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SHIFT 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HAPPENs</a:t>
            </a:r>
            <a:endParaRPr lang="en-US" sz="5400" dirty="0">
              <a:solidFill>
                <a:schemeClr val="tx1">
                  <a:lumMod val="75000"/>
                  <a:lumOff val="25000"/>
                </a:schemeClr>
              </a:solidFill>
              <a:latin typeface="Chalkboard"/>
              <a:cs typeface="Chalkboard"/>
            </a:endParaRPr>
          </a:p>
        </p:txBody>
      </p:sp>
      <p:pic>
        <p:nvPicPr>
          <p:cNvPr id="3" name="Picture 2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4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33600"/>
            <a:ext cx="3810000" cy="1070493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  <a:latin typeface="Chalkboard"/>
                <a:cs typeface="Chalkboard"/>
              </a:rPr>
              <a:t>LEARNER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Chalkboard"/>
                <a:cs typeface="Chalkboard"/>
              </a:rPr>
              <a:t/>
            </a:r>
            <a:br>
              <a:rPr lang="en-US" sz="3600" dirty="0">
                <a:solidFill>
                  <a:schemeClr val="accent3">
                    <a:lumMod val="75000"/>
                  </a:schemeClr>
                </a:solidFill>
                <a:latin typeface="Chalkboard"/>
                <a:cs typeface="Chalkboard"/>
              </a:rPr>
            </a:br>
            <a:endParaRPr lang="en-US" sz="3600" dirty="0">
              <a:solidFill>
                <a:schemeClr val="accent3">
                  <a:lumMod val="7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3276600"/>
            <a:ext cx="4572000" cy="2514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Learner Development</a:t>
            </a:r>
          </a:p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Learner Differences</a:t>
            </a:r>
          </a:p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board"/>
                <a:cs typeface="Chalkboard"/>
              </a:rPr>
              <a:t>Learning Environment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22" y="0"/>
            <a:ext cx="1932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Chalkboard"/>
                <a:cs typeface="Chalkboard"/>
              </a:rPr>
              <a:t>Research…</a:t>
            </a:r>
            <a:endParaRPr lang="en-US" sz="280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pic>
        <p:nvPicPr>
          <p:cNvPr id="7" name="Picture 6" descr="eae bann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6429421"/>
            <a:ext cx="2505075" cy="428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6324600"/>
            <a:ext cx="26471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halkboard"/>
                <a:cs typeface="Chalkboard"/>
              </a:rPr>
              <a:t>Oregon Teacher Evaluation Standards 2014</a:t>
            </a:r>
            <a:endParaRPr lang="en-US" sz="10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42356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C103367979990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ustom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C284C2-3E23-4EB3-8CA5-23F4EC23DB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2078</TotalTime>
  <Words>1766</Words>
  <Application>Microsoft Office PowerPoint</Application>
  <PresentationFormat>On-screen Show (4:3)</PresentationFormat>
  <Paragraphs>344</Paragraphs>
  <Slides>44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TC103367979990</vt:lpstr>
      <vt:lpstr>A STUDENT CENTERED APPROACH TO WORKING WITH ENGLISH  LANGUAGE  LEARNERS</vt:lpstr>
      <vt:lpstr>Cultural Values</vt:lpstr>
      <vt:lpstr>PowerPoint Presentation</vt:lpstr>
      <vt:lpstr>What’s the difference?   </vt:lpstr>
      <vt:lpstr>PowerPoint Presentation</vt:lpstr>
      <vt:lpstr>Student Centered…</vt:lpstr>
      <vt:lpstr>Many different names for this approach…</vt:lpstr>
      <vt:lpstr>PowerPoint Presentation</vt:lpstr>
      <vt:lpstr>LEARNER </vt:lpstr>
      <vt:lpstr>PowerPoint Presentation</vt:lpstr>
      <vt:lpstr>PowerPoint Presentation</vt:lpstr>
      <vt:lpstr>Integrated Studies </vt:lpstr>
      <vt:lpstr>‘…. creating environments where all students set goals and understand what they need to achieve to reach them.’</vt:lpstr>
      <vt:lpstr>ESOL Instructional Shifts</vt:lpstr>
      <vt:lpstr>PowerPoint Presentation</vt:lpstr>
      <vt:lpstr>Learning differences </vt:lpstr>
      <vt:lpstr>PowerPoint Presentation</vt:lpstr>
      <vt:lpstr>Student Centered Language Instruction</vt:lpstr>
      <vt:lpstr>PowerPoint Presentation</vt:lpstr>
      <vt:lpstr>New Classrooms</vt:lpstr>
      <vt:lpstr>Authentic</vt:lpstr>
      <vt:lpstr>PowerPoint Presentation</vt:lpstr>
      <vt:lpstr>PowerPoint Presentation</vt:lpstr>
      <vt:lpstr>Project-Based Learning</vt:lpstr>
      <vt:lpstr>Find out what’s going on…</vt:lpstr>
      <vt:lpstr>PowerPoint Presentation</vt:lpstr>
      <vt:lpstr>Know your students… What do you like to make or do?</vt:lpstr>
      <vt:lpstr>Know &amp; Understand: Think &amp; Talk</vt:lpstr>
      <vt:lpstr>Apply &amp; Analyze: Research  (fiction/non-fiction text + digital</vt:lpstr>
      <vt:lpstr>Apply &amp; Create: Let’s Find Words</vt:lpstr>
      <vt:lpstr>Create &amp; Evaluate: Let’s Write</vt:lpstr>
      <vt:lpstr>Evaluate &amp; Create: Share &amp; Present</vt:lpstr>
      <vt:lpstr>Problem Based-Learning Questions </vt:lpstr>
      <vt:lpstr>Products</vt:lpstr>
      <vt:lpstr>Products</vt:lpstr>
      <vt:lpstr>Products</vt:lpstr>
      <vt:lpstr>Products</vt:lpstr>
      <vt:lpstr>Products</vt:lpstr>
      <vt:lpstr>Products</vt:lpstr>
      <vt:lpstr>Products</vt:lpstr>
      <vt:lpstr>Tell me and I forget,  Teach me and I remember, Involve me and I will learn </vt:lpstr>
      <vt:lpstr>Service Learning</vt:lpstr>
      <vt:lpstr>PowerPoint Presentation</vt:lpstr>
      <vt:lpstr>Ewa Chomka Campbell M.Ed.  Equal Access To Education www.equalaccesstoeducation.com  ewacampbell@me.com 303-513-0760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school design template</dc:title>
  <dc:creator>Rob</dc:creator>
  <cp:lastModifiedBy>Rob</cp:lastModifiedBy>
  <cp:revision>76</cp:revision>
  <dcterms:modified xsi:type="dcterms:W3CDTF">2014-11-25T03:11:32Z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TC103367979990</vt:lpwstr>
  </property>
</Properties>
</file>