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0"/>
  </p:notesMasterIdLst>
  <p:sldIdLst>
    <p:sldId id="256" r:id="rId2"/>
    <p:sldId id="258" r:id="rId3"/>
    <p:sldId id="259" r:id="rId4"/>
    <p:sldId id="261" r:id="rId5"/>
    <p:sldId id="282" r:id="rId6"/>
    <p:sldId id="262" r:id="rId7"/>
    <p:sldId id="263" r:id="rId8"/>
    <p:sldId id="296" r:id="rId9"/>
    <p:sldId id="269" r:id="rId10"/>
    <p:sldId id="297" r:id="rId11"/>
    <p:sldId id="298" r:id="rId12"/>
    <p:sldId id="299" r:id="rId13"/>
    <p:sldId id="301" r:id="rId14"/>
    <p:sldId id="300" r:id="rId15"/>
    <p:sldId id="302" r:id="rId16"/>
    <p:sldId id="303" r:id="rId17"/>
    <p:sldId id="304" r:id="rId18"/>
    <p:sldId id="306" r:id="rId19"/>
    <p:sldId id="305"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2" r:id="rId34"/>
    <p:sldId id="264" r:id="rId35"/>
    <p:sldId id="275" r:id="rId36"/>
    <p:sldId id="321" r:id="rId37"/>
    <p:sldId id="280" r:id="rId38"/>
    <p:sldId id="274"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Lora" pitchFamily="2" charset="77"/>
      <p:regular r:id="rId45"/>
      <p:bold r:id="rId46"/>
      <p:italic r:id="rId47"/>
      <p:boldItalic r:id="rId48"/>
    </p:embeddedFont>
    <p:embeddedFont>
      <p:font typeface="Quattrocento Sans" panose="020B05020500000200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146" d="100"/>
          <a:sy n="146" d="100"/>
        </p:scale>
        <p:origin x="17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424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319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80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59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48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737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60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30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00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1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87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600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573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233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92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205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502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962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00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82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82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476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279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d5a3b4cb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d5a3b4cb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611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785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146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d5a3b4cb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d5a3b4cb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31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866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akryz@akryzh@bgsu.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oup.com/elt/expert"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unsplash.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akryzh@bgsu.edu"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996630" y="520867"/>
            <a:ext cx="7463558" cy="2802777"/>
          </a:xfrm>
          <a:prstGeom prst="rect">
            <a:avLst/>
          </a:prstGeom>
        </p:spPr>
        <p:txBody>
          <a:bodyPr spcFirstLastPara="1" wrap="square" lIns="91425" tIns="91425" rIns="91425" bIns="91425" anchor="b" anchorCtr="0">
            <a:noAutofit/>
          </a:bodyPr>
          <a:lstStyle/>
          <a:p>
            <a:r>
              <a:rPr lang="en" dirty="0"/>
              <a:t>Student </a:t>
            </a:r>
            <a:r>
              <a:rPr lang="en" dirty="0">
                <a:highlight>
                  <a:schemeClr val="accent1"/>
                </a:highlight>
              </a:rPr>
              <a:t>agency</a:t>
            </a:r>
            <a:r>
              <a:rPr lang="en" dirty="0"/>
              <a:t> </a:t>
            </a:r>
            <a:r>
              <a:rPr lang="en-US" dirty="0"/>
              <a:t>in learning: Differentiated teacher education in linguistics classes</a:t>
            </a:r>
            <a:endParaRPr dirty="0"/>
          </a:p>
        </p:txBody>
      </p:sp>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614857" y="1387219"/>
            <a:ext cx="7977352" cy="3525545"/>
          </a:xfrm>
          <a:prstGeom prst="rect">
            <a:avLst/>
          </a:prstGeom>
        </p:spPr>
        <p:txBody>
          <a:bodyPr spcFirstLastPara="1" wrap="square" lIns="91425" tIns="91425" rIns="91425" bIns="91425" anchor="t" anchorCtr="0">
            <a:noAutofit/>
          </a:bodyPr>
          <a:lstStyle/>
          <a:p>
            <a:pPr marL="0" indent="0">
              <a:buNone/>
            </a:pPr>
            <a:r>
              <a:rPr lang="en-US" sz="1400" dirty="0"/>
              <a:t>In this discussion board, you are invited to share your Independent Learning in-progress. You may choose to respond to one or more of the following questions:</a:t>
            </a:r>
          </a:p>
          <a:p>
            <a:pPr marL="342900" indent="-342900"/>
            <a:r>
              <a:rPr lang="en-US" sz="1400" dirty="0"/>
              <a:t>How did you experience the various Independent Learning resources you have explored for this assignment? What option(s) have you been working on?</a:t>
            </a:r>
          </a:p>
          <a:p>
            <a:pPr marL="342900" indent="-342900"/>
            <a:r>
              <a:rPr lang="en-US" sz="1400" dirty="0"/>
              <a:t>How is what you’ve done related to language and/or linguistics?</a:t>
            </a:r>
          </a:p>
          <a:p>
            <a:pPr marL="342900" indent="-342900"/>
            <a:r>
              <a:rPr lang="en-US" sz="1400" dirty="0"/>
              <a:t>How did the Independent Learning assignment help you understand certain topics in this class (if at all!)?</a:t>
            </a:r>
          </a:p>
          <a:p>
            <a:pPr marL="342900" indent="-342900"/>
            <a:r>
              <a:rPr lang="en-US" sz="1400" dirty="0"/>
              <a:t>What did you find interesting/ strange/ surprising as you have been working on your Independent Learning?</a:t>
            </a:r>
          </a:p>
          <a:p>
            <a:pPr marL="342900" indent="-342900"/>
            <a:r>
              <a:rPr lang="en-US" sz="1400" dirty="0"/>
              <a:t>How can you apply what you have explored and discussed to your teaching practice (or a different professional or personal area)?</a:t>
            </a:r>
          </a:p>
          <a:p>
            <a:pPr marL="342900" indent="-342900"/>
            <a:r>
              <a:rPr lang="en-US" sz="1400" dirty="0"/>
              <a:t>Would you recommend what you've done for this project to anyone else in this class? Why/ why not?</a:t>
            </a:r>
          </a:p>
          <a:p>
            <a:pPr marL="0" indent="0">
              <a:buNone/>
            </a:pPr>
            <a:endParaRPr sz="1400" dirty="0"/>
          </a:p>
        </p:txBody>
      </p:sp>
      <p:sp>
        <p:nvSpPr>
          <p:cNvPr id="158" name="Google Shape;158;p19"/>
          <p:cNvSpPr txBox="1">
            <a:spLocks noGrp="1"/>
          </p:cNvSpPr>
          <p:nvPr>
            <p:ph type="title"/>
          </p:nvPr>
        </p:nvSpPr>
        <p:spPr>
          <a:xfrm>
            <a:off x="1381250" y="896111"/>
            <a:ext cx="3878400" cy="6307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Discussion Board Checkpoint</a:t>
            </a:r>
            <a:endParaRPr dirty="0"/>
          </a:p>
        </p:txBody>
      </p:sp>
      <p:grpSp>
        <p:nvGrpSpPr>
          <p:cNvPr id="160" name="Google Shape;160;p19"/>
          <p:cNvGrpSpPr/>
          <p:nvPr/>
        </p:nvGrpSpPr>
        <p:grpSpPr>
          <a:xfrm>
            <a:off x="916458" y="1019750"/>
            <a:ext cx="214625" cy="214625"/>
            <a:chOff x="2594050" y="1631825"/>
            <a:chExt cx="439625" cy="439625"/>
          </a:xfrm>
        </p:grpSpPr>
        <p:sp>
          <p:nvSpPr>
            <p:cNvPr id="161" name="Google Shape;161;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75736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0" y="2878750"/>
            <a:ext cx="9091927"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highlight>
                  <a:schemeClr val="accent1"/>
                </a:highlight>
              </a:rPr>
              <a:t>Community Engagement</a:t>
            </a:r>
            <a:endParaRPr sz="4800" dirty="0">
              <a:highlight>
                <a:schemeClr val="accent1"/>
              </a:highlight>
            </a:endParaRPr>
          </a:p>
        </p:txBody>
      </p:sp>
      <p:cxnSp>
        <p:nvCxnSpPr>
          <p:cNvPr id="138" name="Google Shape;138;p18"/>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39" name="Google Shape;139;p18"/>
          <p:cNvSpPr/>
          <p:nvPr/>
        </p:nvSpPr>
        <p:spPr>
          <a:xfrm>
            <a:off x="3470200" y="566931"/>
            <a:ext cx="2203500" cy="220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18"/>
          <p:cNvGrpSpPr/>
          <p:nvPr/>
        </p:nvGrpSpPr>
        <p:grpSpPr>
          <a:xfrm>
            <a:off x="4184367" y="854983"/>
            <a:ext cx="1035173" cy="1035155"/>
            <a:chOff x="6643075" y="3664250"/>
            <a:chExt cx="407950" cy="407975"/>
          </a:xfrm>
        </p:grpSpPr>
        <p:sp>
          <p:nvSpPr>
            <p:cNvPr id="141" name="Google Shape;14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8"/>
          <p:cNvGrpSpPr/>
          <p:nvPr/>
        </p:nvGrpSpPr>
        <p:grpSpPr>
          <a:xfrm rot="-587406">
            <a:off x="4123593" y="2025001"/>
            <a:ext cx="425594" cy="425570"/>
            <a:chOff x="576250" y="4319400"/>
            <a:chExt cx="442075" cy="442050"/>
          </a:xfrm>
        </p:grpSpPr>
        <p:sp>
          <p:nvSpPr>
            <p:cNvPr id="144" name="Google Shape;14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8"/>
          <p:cNvSpPr/>
          <p:nvPr/>
        </p:nvSpPr>
        <p:spPr>
          <a:xfrm>
            <a:off x="3936800" y="109407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rot="2697385">
            <a:off x="5003062" y="1885038"/>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5197375" y="1751151"/>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rot="1280154">
            <a:off x="3824697" y="1560092"/>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88497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details</a:t>
            </a:r>
            <a:endParaRPr dirty="0">
              <a:highlight>
                <a:schemeClr val="accent1"/>
              </a:highlight>
            </a:endParaRPr>
          </a:p>
        </p:txBody>
      </p:sp>
      <p:sp>
        <p:nvSpPr>
          <p:cNvPr id="125" name="Google Shape;125;p17"/>
          <p:cNvSpPr txBox="1">
            <a:spLocks noGrp="1"/>
          </p:cNvSpPr>
          <p:nvPr>
            <p:ph type="body" idx="1"/>
          </p:nvPr>
        </p:nvSpPr>
        <p:spPr>
          <a:xfrm>
            <a:off x="1381250" y="1616470"/>
            <a:ext cx="6809700" cy="2651700"/>
          </a:xfrm>
          <a:prstGeom prst="rect">
            <a:avLst/>
          </a:prstGeom>
        </p:spPr>
        <p:txBody>
          <a:bodyPr spcFirstLastPara="1" wrap="square" lIns="91425" tIns="91425" rIns="91425" bIns="91425" anchor="t" anchorCtr="0">
            <a:noAutofit/>
          </a:bodyPr>
          <a:lstStyle/>
          <a:p>
            <a:pPr>
              <a:buClr>
                <a:schemeClr val="accent1"/>
              </a:buClr>
            </a:pPr>
            <a:r>
              <a:rPr lang="en-US" dirty="0"/>
              <a:t>Meet with an organization of their choice</a:t>
            </a:r>
            <a:endParaRPr dirty="0"/>
          </a:p>
          <a:p>
            <a:pPr marL="457200" lvl="0" indent="-381000" algn="l" rtl="0">
              <a:spcBef>
                <a:spcPts val="0"/>
              </a:spcBef>
              <a:spcAft>
                <a:spcPts val="0"/>
              </a:spcAft>
              <a:buClr>
                <a:schemeClr val="accent1"/>
              </a:buClr>
              <a:buSzPts val="2400"/>
              <a:buChar char="◉"/>
            </a:pPr>
            <a:r>
              <a:rPr lang="en-US" dirty="0"/>
              <a:t>Keep a community engagement log</a:t>
            </a:r>
          </a:p>
          <a:p>
            <a:pPr>
              <a:spcBef>
                <a:spcPts val="0"/>
              </a:spcBef>
              <a:buClr>
                <a:schemeClr val="accent1"/>
              </a:buClr>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171729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50"/>
            <a:ext cx="7891405" cy="3399496"/>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sz="1800" dirty="0"/>
              <a:t>Questions to consider answering in your log entries after each meeting:</a:t>
            </a:r>
          </a:p>
          <a:p>
            <a:pPr marL="0" marR="0" indent="0">
              <a:spcBef>
                <a:spcPts val="0"/>
              </a:spcBef>
              <a:spcAft>
                <a:spcPts val="0"/>
              </a:spcAft>
              <a:buNone/>
            </a:pPr>
            <a:r>
              <a:rPr lang="en-US" sz="1800" dirty="0"/>
              <a:t> </a:t>
            </a:r>
          </a:p>
          <a:p>
            <a:pPr marL="285750" indent="-285750">
              <a:spcBef>
                <a:spcPts val="0"/>
              </a:spcBef>
            </a:pPr>
            <a:r>
              <a:rPr lang="en-US" sz="1800" dirty="0"/>
              <a:t>What did you do during this meeting?</a:t>
            </a:r>
          </a:p>
          <a:p>
            <a:pPr marL="285750" indent="-285750">
              <a:spcBef>
                <a:spcPts val="0"/>
              </a:spcBef>
            </a:pPr>
            <a:r>
              <a:rPr lang="en-US" sz="1800" dirty="0"/>
              <a:t>What did you learn today after meeting with your group/ team/ organization?</a:t>
            </a:r>
          </a:p>
          <a:p>
            <a:pPr marL="285750" indent="-285750">
              <a:spcBef>
                <a:spcPts val="0"/>
              </a:spcBef>
            </a:pPr>
            <a:r>
              <a:rPr lang="en-US" sz="1800" dirty="0"/>
              <a:t>What do you think your group/ team/ organization learned from you today?</a:t>
            </a:r>
          </a:p>
          <a:p>
            <a:pPr marL="285750" indent="-285750">
              <a:spcBef>
                <a:spcPts val="0"/>
              </a:spcBef>
            </a:pPr>
            <a:r>
              <a:rPr lang="en-US" sz="1800" dirty="0"/>
              <a:t>How can your linguistic knowledge enrich your group/ team/ organization?</a:t>
            </a:r>
          </a:p>
          <a:p>
            <a:pPr marL="285750" indent="-285750">
              <a:spcBef>
                <a:spcPts val="0"/>
              </a:spcBef>
            </a:pPr>
            <a:r>
              <a:rPr lang="en-US" sz="1800" dirty="0"/>
              <a:t>What can your group/ team/ organization add to your understanding of linguistics?</a:t>
            </a:r>
          </a:p>
          <a:p>
            <a:pPr marL="285750" indent="-285750">
              <a:spcBef>
                <a:spcPts val="0"/>
              </a:spcBef>
            </a:pPr>
            <a:r>
              <a:rPr lang="en-US" sz="1800" dirty="0"/>
              <a:t>What were you surprised about today?</a:t>
            </a:r>
          </a:p>
          <a:p>
            <a:pPr marL="285750" indent="-285750">
              <a:spcBef>
                <a:spcPts val="0"/>
              </a:spcBef>
            </a:pPr>
            <a:r>
              <a:rPr lang="en-US" sz="1800" dirty="0"/>
              <a:t>Feelings/ thoughts/ observations/ conclusions you made.</a:t>
            </a:r>
          </a:p>
          <a:p>
            <a:pPr marL="76200" indent="0">
              <a:spcBef>
                <a:spcPts val="0"/>
              </a:spcBef>
              <a:buClr>
                <a:schemeClr val="accent1"/>
              </a:buClr>
              <a:buNone/>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55589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Sample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50"/>
            <a:ext cx="7891405" cy="3399496"/>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sz="1800" dirty="0"/>
              <a:t>Organization: </a:t>
            </a:r>
            <a:r>
              <a:rPr lang="en-US" sz="1800" i="1" dirty="0"/>
              <a:t>Cross-Cultural Conversation Connections</a:t>
            </a:r>
          </a:p>
          <a:p>
            <a:pPr marL="0" marR="0" indent="0">
              <a:spcBef>
                <a:spcPts val="0"/>
              </a:spcBef>
              <a:spcAft>
                <a:spcPts val="0"/>
              </a:spcAft>
              <a:buNone/>
            </a:pPr>
            <a:r>
              <a:rPr lang="en-US" sz="1800" dirty="0"/>
              <a:t>Session #1:</a:t>
            </a:r>
          </a:p>
          <a:p>
            <a:pPr marL="0" marR="0" indent="0">
              <a:spcBef>
                <a:spcPts val="0"/>
              </a:spcBef>
              <a:spcAft>
                <a:spcPts val="0"/>
              </a:spcAft>
              <a:buNone/>
            </a:pPr>
            <a:r>
              <a:rPr lang="en-US" sz="1800" dirty="0"/>
              <a:t>Date: </a:t>
            </a:r>
            <a:r>
              <a:rPr lang="en-US" sz="1800" i="1" dirty="0"/>
              <a:t>February 9, 2023</a:t>
            </a:r>
          </a:p>
          <a:p>
            <a:pPr marL="0" marR="0" indent="0">
              <a:spcBef>
                <a:spcPts val="0"/>
              </a:spcBef>
              <a:spcAft>
                <a:spcPts val="0"/>
              </a:spcAft>
              <a:buNone/>
            </a:pPr>
            <a:r>
              <a:rPr lang="en-US" sz="1800" dirty="0"/>
              <a:t> </a:t>
            </a:r>
          </a:p>
          <a:p>
            <a:pPr marL="0" marR="0" indent="0">
              <a:spcBef>
                <a:spcPts val="0"/>
              </a:spcBef>
              <a:spcAft>
                <a:spcPts val="0"/>
              </a:spcAft>
              <a:buNone/>
            </a:pPr>
            <a:r>
              <a:rPr lang="en-US" sz="1800" dirty="0"/>
              <a:t>Brief Description of what you discussed (a couple of sentences):</a:t>
            </a:r>
          </a:p>
          <a:p>
            <a:pPr marL="0" marR="0" indent="0">
              <a:spcBef>
                <a:spcPts val="0"/>
              </a:spcBef>
              <a:spcAft>
                <a:spcPts val="0"/>
              </a:spcAft>
              <a:buNone/>
            </a:pPr>
            <a:r>
              <a:rPr lang="en-US" sz="1800" dirty="0"/>
              <a:t> </a:t>
            </a:r>
          </a:p>
          <a:p>
            <a:pPr marL="0" marR="0" indent="0">
              <a:spcBef>
                <a:spcPts val="0"/>
              </a:spcBef>
              <a:spcAft>
                <a:spcPts val="0"/>
              </a:spcAft>
              <a:buNone/>
            </a:pPr>
            <a:r>
              <a:rPr lang="en-US" sz="1800" i="1" dirty="0"/>
              <a:t>I met my partner at the CCCC kick-off Party. We introduced ourselves and exchanged phone numbers. We also talked about our schedules in order to figure times that would be best for us to meet. [Student] informed us all of the customs in the part of India in which she lives. She then asked about all the different American holidays and we all took turns describing different ones.</a:t>
            </a:r>
          </a:p>
          <a:p>
            <a:pPr marL="76200" indent="0">
              <a:spcBef>
                <a:spcPts val="0"/>
              </a:spcBef>
              <a:buClr>
                <a:schemeClr val="accent1"/>
              </a:buClr>
              <a:buNone/>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335889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Community engagement </a:t>
            </a:r>
            <a:r>
              <a:rPr lang="en" dirty="0">
                <a:highlight>
                  <a:schemeClr val="accent1"/>
                </a:highlight>
              </a:rPr>
              <a:t>options</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3" name="Text Placeholder 2">
            <a:extLst>
              <a:ext uri="{FF2B5EF4-FFF2-40B4-BE49-F238E27FC236}">
                <a16:creationId xmlns:a16="http://schemas.microsoft.com/office/drawing/2014/main" id="{27227FB7-698F-5D00-C01C-D0FC473816AF}"/>
              </a:ext>
            </a:extLst>
          </p:cNvPr>
          <p:cNvSpPr>
            <a:spLocks noGrp="1"/>
          </p:cNvSpPr>
          <p:nvPr>
            <p:ph type="body" idx="1"/>
          </p:nvPr>
        </p:nvSpPr>
        <p:spPr>
          <a:xfrm>
            <a:off x="1381250" y="1616470"/>
            <a:ext cx="6809700" cy="3381200"/>
          </a:xfrm>
        </p:spPr>
        <p:txBody>
          <a:bodyPr/>
          <a:lstStyle/>
          <a:p>
            <a:r>
              <a:rPr lang="en-US" dirty="0"/>
              <a:t>Inclusive and Culturally Responsive Educators</a:t>
            </a:r>
          </a:p>
          <a:p>
            <a:r>
              <a:rPr lang="en-US" dirty="0"/>
              <a:t>African People's Association </a:t>
            </a:r>
          </a:p>
          <a:p>
            <a:r>
              <a:rPr lang="en-US" dirty="0"/>
              <a:t>Asian Student Union</a:t>
            </a:r>
          </a:p>
          <a:p>
            <a:r>
              <a:rPr lang="en-US" dirty="0"/>
              <a:t>Korean Culture Club </a:t>
            </a:r>
          </a:p>
          <a:p>
            <a:r>
              <a:rPr lang="en-US" dirty="0"/>
              <a:t>Japanese Club </a:t>
            </a:r>
          </a:p>
          <a:p>
            <a:r>
              <a:rPr lang="en-US" dirty="0"/>
              <a:t>German Club</a:t>
            </a:r>
          </a:p>
          <a:p>
            <a:r>
              <a:rPr lang="en-US" dirty="0"/>
              <a:t>India Student Association</a:t>
            </a:r>
          </a:p>
          <a:p>
            <a:endParaRPr lang="en-US" dirty="0"/>
          </a:p>
        </p:txBody>
      </p:sp>
    </p:spTree>
    <p:extLst>
      <p:ext uri="{BB962C8B-B14F-4D97-AF65-F5344CB8AC3E}">
        <p14:creationId xmlns:p14="http://schemas.microsoft.com/office/powerpoint/2010/main" val="27058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0" y="2878750"/>
            <a:ext cx="9091927"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highlight>
                  <a:schemeClr val="accent1"/>
                </a:highlight>
              </a:rPr>
              <a:t>Reading</a:t>
            </a:r>
            <a:endParaRPr sz="4800" dirty="0">
              <a:highlight>
                <a:schemeClr val="accent1"/>
              </a:highlight>
            </a:endParaRPr>
          </a:p>
        </p:txBody>
      </p:sp>
      <p:cxnSp>
        <p:nvCxnSpPr>
          <p:cNvPr id="138" name="Google Shape;138;p18"/>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39" name="Google Shape;139;p18"/>
          <p:cNvSpPr/>
          <p:nvPr/>
        </p:nvSpPr>
        <p:spPr>
          <a:xfrm>
            <a:off x="3470200" y="566931"/>
            <a:ext cx="2203500" cy="220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18"/>
          <p:cNvGrpSpPr/>
          <p:nvPr/>
        </p:nvGrpSpPr>
        <p:grpSpPr>
          <a:xfrm>
            <a:off x="4184367" y="854983"/>
            <a:ext cx="1035173" cy="1035155"/>
            <a:chOff x="6643075" y="3664250"/>
            <a:chExt cx="407950" cy="407975"/>
          </a:xfrm>
        </p:grpSpPr>
        <p:sp>
          <p:nvSpPr>
            <p:cNvPr id="141" name="Google Shape;14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8"/>
          <p:cNvGrpSpPr/>
          <p:nvPr/>
        </p:nvGrpSpPr>
        <p:grpSpPr>
          <a:xfrm rot="-587406">
            <a:off x="4123593" y="2025001"/>
            <a:ext cx="425594" cy="425570"/>
            <a:chOff x="576250" y="4319400"/>
            <a:chExt cx="442075" cy="442050"/>
          </a:xfrm>
        </p:grpSpPr>
        <p:sp>
          <p:nvSpPr>
            <p:cNvPr id="144" name="Google Shape;14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8"/>
          <p:cNvSpPr/>
          <p:nvPr/>
        </p:nvSpPr>
        <p:spPr>
          <a:xfrm>
            <a:off x="3936800" y="109407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rot="2697385">
            <a:off x="5003062" y="1885038"/>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5197375" y="1751151"/>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rot="1280154">
            <a:off x="3824697" y="1560092"/>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101823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details</a:t>
            </a:r>
            <a:endParaRPr dirty="0">
              <a:highlight>
                <a:schemeClr val="accent1"/>
              </a:highlight>
            </a:endParaRPr>
          </a:p>
        </p:txBody>
      </p:sp>
      <p:sp>
        <p:nvSpPr>
          <p:cNvPr id="125" name="Google Shape;125;p17"/>
          <p:cNvSpPr txBox="1">
            <a:spLocks noGrp="1"/>
          </p:cNvSpPr>
          <p:nvPr>
            <p:ph type="body" idx="1"/>
          </p:nvPr>
        </p:nvSpPr>
        <p:spPr>
          <a:xfrm>
            <a:off x="1381250" y="1616470"/>
            <a:ext cx="6809700" cy="2651700"/>
          </a:xfrm>
          <a:prstGeom prst="rect">
            <a:avLst/>
          </a:prstGeom>
        </p:spPr>
        <p:txBody>
          <a:bodyPr spcFirstLastPara="1" wrap="square" lIns="91425" tIns="91425" rIns="91425" bIns="91425" anchor="t" anchorCtr="0">
            <a:noAutofit/>
          </a:bodyPr>
          <a:lstStyle/>
          <a:p>
            <a:pPr>
              <a:buClr>
                <a:schemeClr val="accent1"/>
              </a:buClr>
            </a:pPr>
            <a:r>
              <a:rPr lang="en-US" dirty="0"/>
              <a:t>Spend time reading from the provided list</a:t>
            </a:r>
            <a:endParaRPr dirty="0"/>
          </a:p>
          <a:p>
            <a:pPr marL="457200" lvl="0" indent="-381000" algn="l" rtl="0">
              <a:spcBef>
                <a:spcPts val="0"/>
              </a:spcBef>
              <a:spcAft>
                <a:spcPts val="0"/>
              </a:spcAft>
              <a:buClr>
                <a:schemeClr val="accent1"/>
              </a:buClr>
              <a:buSzPts val="2400"/>
              <a:buChar char="◉"/>
            </a:pPr>
            <a:r>
              <a:rPr lang="en-US" dirty="0"/>
              <a:t>Keep a reading log</a:t>
            </a:r>
          </a:p>
          <a:p>
            <a:pPr>
              <a:spcBef>
                <a:spcPts val="0"/>
              </a:spcBef>
              <a:buClr>
                <a:schemeClr val="accent1"/>
              </a:buClr>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2205241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50"/>
            <a:ext cx="7891405" cy="3399496"/>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sz="1800" dirty="0"/>
              <a:t>Date: 	</a:t>
            </a:r>
          </a:p>
          <a:p>
            <a:pPr marL="0" marR="0" indent="0">
              <a:spcBef>
                <a:spcPts val="0"/>
              </a:spcBef>
              <a:spcAft>
                <a:spcPts val="0"/>
              </a:spcAft>
              <a:buNone/>
            </a:pPr>
            <a:r>
              <a:rPr lang="en-US" sz="1800" dirty="0"/>
              <a:t>					</a:t>
            </a:r>
          </a:p>
          <a:p>
            <a:pPr marL="0" marR="0" indent="0">
              <a:spcBef>
                <a:spcPts val="0"/>
              </a:spcBef>
              <a:spcAft>
                <a:spcPts val="0"/>
              </a:spcAft>
              <a:buNone/>
            </a:pPr>
            <a:r>
              <a:rPr lang="en-US" sz="1800" dirty="0"/>
              <a:t>Reading Title and Author:</a:t>
            </a:r>
          </a:p>
          <a:p>
            <a:pPr marL="0" marR="0" indent="0">
              <a:spcBef>
                <a:spcPts val="0"/>
              </a:spcBef>
              <a:spcAft>
                <a:spcPts val="0"/>
              </a:spcAft>
              <a:buNone/>
            </a:pPr>
            <a:endParaRPr lang="en-US" sz="1800" dirty="0"/>
          </a:p>
          <a:p>
            <a:pPr marL="0" marR="0" indent="0">
              <a:spcBef>
                <a:spcPts val="0"/>
              </a:spcBef>
              <a:spcAft>
                <a:spcPts val="0"/>
              </a:spcAft>
              <a:buNone/>
            </a:pPr>
            <a:r>
              <a:rPr lang="en-US" sz="1800" dirty="0"/>
              <a:t>Total Reading Time:	</a:t>
            </a:r>
          </a:p>
          <a:p>
            <a:pPr marL="0" marR="0" indent="0">
              <a:spcBef>
                <a:spcPts val="0"/>
              </a:spcBef>
              <a:spcAft>
                <a:spcPts val="0"/>
              </a:spcAft>
              <a:buNone/>
            </a:pPr>
            <a:r>
              <a:rPr lang="en-US" sz="1800" dirty="0"/>
              <a:t> </a:t>
            </a:r>
          </a:p>
          <a:p>
            <a:pPr marL="0" marR="0" indent="0">
              <a:spcBef>
                <a:spcPts val="0"/>
              </a:spcBef>
              <a:spcAft>
                <a:spcPts val="0"/>
              </a:spcAft>
              <a:buNone/>
            </a:pPr>
            <a:r>
              <a:rPr lang="en-US" sz="1800" dirty="0"/>
              <a:t>Summary (3-5 sentences):</a:t>
            </a:r>
          </a:p>
          <a:p>
            <a:pPr marL="0" marR="0" indent="0">
              <a:spcBef>
                <a:spcPts val="0"/>
              </a:spcBef>
              <a:spcAft>
                <a:spcPts val="0"/>
              </a:spcAft>
              <a:buNone/>
            </a:pPr>
            <a:endParaRPr lang="en-US" sz="1800" dirty="0"/>
          </a:p>
          <a:p>
            <a:pPr marL="0" marR="0" indent="0">
              <a:spcBef>
                <a:spcPts val="0"/>
              </a:spcBef>
              <a:spcAft>
                <a:spcPts val="0"/>
              </a:spcAft>
              <a:buNone/>
            </a:pPr>
            <a:r>
              <a:rPr lang="en-US" sz="1800" dirty="0"/>
              <a:t> </a:t>
            </a:r>
          </a:p>
          <a:p>
            <a:pPr marL="0" marR="0" indent="0">
              <a:spcBef>
                <a:spcPts val="0"/>
              </a:spcBef>
              <a:spcAft>
                <a:spcPts val="0"/>
              </a:spcAft>
              <a:buNone/>
            </a:pPr>
            <a:r>
              <a:rPr lang="en-US" sz="1800" dirty="0"/>
              <a:t>Response (3-5 sentences):</a:t>
            </a:r>
          </a:p>
          <a:p>
            <a:pPr marL="76200" indent="0">
              <a:spcBef>
                <a:spcPts val="0"/>
              </a:spcBef>
              <a:buClr>
                <a:schemeClr val="accent1"/>
              </a:buClr>
              <a:buNone/>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328670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49"/>
            <a:ext cx="7891405" cy="3465295"/>
          </a:xfrm>
          <a:prstGeom prst="rect">
            <a:avLst/>
          </a:prstGeom>
        </p:spPr>
        <p:txBody>
          <a:bodyPr spcFirstLastPara="1" wrap="square" lIns="91425" tIns="91425" rIns="91425" bIns="91425" anchor="t" anchorCtr="0">
            <a:noAutofit/>
          </a:bodyPr>
          <a:lstStyle/>
          <a:p>
            <a:pPr marL="342900" lvl="0" indent="-342900">
              <a:spcBef>
                <a:spcPts val="0"/>
              </a:spcBef>
              <a:buFont typeface="+mj-lt"/>
              <a:buAutoNum type="arabicPeriod"/>
            </a:pPr>
            <a:r>
              <a:rPr lang="en-US" sz="1800" dirty="0"/>
              <a:t>Write a brief summary of the main ideas (in your own words) </a:t>
            </a:r>
          </a:p>
          <a:p>
            <a:pPr marL="342900" lvl="0" indent="-342900">
              <a:spcBef>
                <a:spcPts val="0"/>
              </a:spcBef>
              <a:buFont typeface="+mj-lt"/>
              <a:buAutoNum type="arabicPeriod"/>
            </a:pPr>
            <a:r>
              <a:rPr lang="en-US" sz="1800" dirty="0"/>
              <a:t>Write an informal response to the chapter/ book. Your response could answer one or more of the following questions: </a:t>
            </a:r>
          </a:p>
          <a:p>
            <a:pPr marL="800100" lvl="1" indent="-342900"/>
            <a:r>
              <a:rPr lang="en-US" sz="1400" dirty="0"/>
              <a:t>Why do you think this chapter/ book is on the reading list for this class? How is it related to language/ linguistics?</a:t>
            </a:r>
          </a:p>
          <a:p>
            <a:pPr marL="800100" lvl="1" indent="-342900"/>
            <a:r>
              <a:rPr lang="en-US" sz="1400" dirty="0"/>
              <a:t>What did you learn about a different culture/ language from this chapter/ book? </a:t>
            </a:r>
          </a:p>
          <a:p>
            <a:pPr marL="800100" lvl="1" indent="-342900"/>
            <a:r>
              <a:rPr lang="en-US" sz="1400" dirty="0"/>
              <a:t>What were you most surprised about in this chapter/ book? </a:t>
            </a:r>
          </a:p>
          <a:p>
            <a:pPr marL="800100" lvl="1" indent="-342900"/>
            <a:r>
              <a:rPr lang="en-US" sz="1400" dirty="0"/>
              <a:t>What does the chapter/ book remind you of? </a:t>
            </a:r>
          </a:p>
          <a:p>
            <a:pPr marL="800100" lvl="1" indent="-342900"/>
            <a:r>
              <a:rPr lang="en-US" sz="1400" dirty="0"/>
              <a:t>What is still confusing? </a:t>
            </a:r>
          </a:p>
          <a:p>
            <a:pPr marL="800100" lvl="1" indent="-342900"/>
            <a:r>
              <a:rPr lang="en-US" sz="1400" dirty="0"/>
              <a:t>Skim the contents of our textbook and see if any of the topics described there were depicted in this chapter/ book. </a:t>
            </a:r>
          </a:p>
          <a:p>
            <a:pPr marL="800100" lvl="1" indent="-342900"/>
            <a:r>
              <a:rPr lang="en-US" sz="1400" dirty="0"/>
              <a:t>Feelings/ thoughts/ observations/ conclusions you made. </a:t>
            </a:r>
          </a:p>
          <a:p>
            <a:pPr marL="800100" lvl="1" indent="-342900"/>
            <a:r>
              <a:rPr lang="en-US" sz="1400" dirty="0"/>
              <a:t>What would you like to know more about?</a:t>
            </a:r>
          </a:p>
          <a:p>
            <a:pPr marL="0" lvl="0" indent="0">
              <a:spcBef>
                <a:spcPts val="0"/>
              </a:spcBef>
              <a:buNone/>
            </a:pPr>
            <a:br>
              <a:rPr lang="en-US" sz="1800" dirty="0"/>
            </a:b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98271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2403750" y="1967965"/>
            <a:ext cx="6328770" cy="189994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I am </a:t>
            </a:r>
            <a:r>
              <a:rPr lang="en" sz="3600" b="1" i="1" dirty="0">
                <a:highlight>
                  <a:schemeClr val="accent1"/>
                </a:highlight>
                <a:latin typeface="Lora"/>
                <a:ea typeface="Lora"/>
                <a:cs typeface="Lora"/>
                <a:sym typeface="Lora"/>
              </a:rPr>
              <a:t>Ana Kryzhanivska</a:t>
            </a:r>
            <a:endParaRPr sz="3600" b="1" i="1" dirty="0">
              <a:highlight>
                <a:schemeClr val="accent1"/>
              </a:highlight>
              <a:latin typeface="Lora"/>
              <a:ea typeface="Lora"/>
              <a:cs typeface="Lora"/>
              <a:sym typeface="Lora"/>
            </a:endParaRPr>
          </a:p>
          <a:p>
            <a:pPr marL="0" lvl="0" indent="0" algn="l" rtl="0">
              <a:spcBef>
                <a:spcPts val="600"/>
              </a:spcBef>
              <a:spcAft>
                <a:spcPts val="0"/>
              </a:spcAft>
              <a:buClr>
                <a:schemeClr val="dk1"/>
              </a:buClr>
              <a:buSzPts val="1100"/>
              <a:buFont typeface="Arial"/>
              <a:buNone/>
            </a:pPr>
            <a:r>
              <a:rPr lang="en" sz="1800" dirty="0"/>
              <a:t>T/ESOL Program Director &amp; Associate Teaching Professor</a:t>
            </a:r>
          </a:p>
          <a:p>
            <a:pPr marL="0" lvl="0" indent="0" algn="l" rtl="0">
              <a:spcBef>
                <a:spcPts val="600"/>
              </a:spcBef>
              <a:spcAft>
                <a:spcPts val="0"/>
              </a:spcAft>
              <a:buClr>
                <a:schemeClr val="dk1"/>
              </a:buClr>
              <a:buSzPts val="1100"/>
              <a:buFont typeface="Arial"/>
              <a:buNone/>
            </a:pPr>
            <a:r>
              <a:rPr lang="en" sz="1800" dirty="0">
                <a:solidFill>
                  <a:schemeClr val="dk1"/>
                </a:solidFill>
              </a:rPr>
              <a:t>Bowling Green State University </a:t>
            </a:r>
            <a:endParaRPr sz="1800" dirty="0">
              <a:solidFill>
                <a:schemeClr val="dk1"/>
              </a:solidFill>
            </a:endParaRPr>
          </a:p>
          <a:p>
            <a:pPr marL="0" lvl="0" indent="0" algn="l" rtl="0">
              <a:spcBef>
                <a:spcPts val="600"/>
              </a:spcBef>
              <a:spcAft>
                <a:spcPts val="0"/>
              </a:spcAft>
              <a:buClr>
                <a:schemeClr val="dk1"/>
              </a:buClr>
              <a:buSzPts val="1100"/>
              <a:buFont typeface="Arial"/>
              <a:buNone/>
            </a:pPr>
            <a:r>
              <a:rPr lang="en" sz="1800" dirty="0">
                <a:solidFill>
                  <a:schemeClr val="dk1"/>
                </a:solidFill>
              </a:rPr>
              <a:t>You can reach out with questions at </a:t>
            </a:r>
            <a:r>
              <a:rPr lang="en" sz="1800" dirty="0">
                <a:solidFill>
                  <a:schemeClr val="dk1"/>
                </a:solidFill>
                <a:highlight>
                  <a:schemeClr val="accent1"/>
                </a:highlight>
                <a:hlinkClick r:id="rId3"/>
              </a:rPr>
              <a:t>akryzh@bgsu.edu</a:t>
            </a:r>
            <a:endParaRPr sz="1800" dirty="0">
              <a:solidFill>
                <a:schemeClr val="dk1"/>
              </a:solidFill>
              <a:highlight>
                <a:schemeClr val="accent1"/>
              </a:highlight>
            </a:endParaRPr>
          </a:p>
          <a:p>
            <a:pPr marL="0" lvl="0" indent="0" algn="l" rtl="0">
              <a:spcBef>
                <a:spcPts val="600"/>
              </a:spcBef>
              <a:spcAft>
                <a:spcPts val="0"/>
              </a:spcAft>
              <a:buNone/>
            </a:pPr>
            <a:endParaRPr b="1" dirty="0"/>
          </a:p>
        </p:txBody>
      </p:sp>
      <p:cxnSp>
        <p:nvCxnSpPr>
          <p:cNvPr id="101" name="Google Shape;101;p14"/>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p:cNvPicPr preferRelativeResize="0"/>
          <p:nvPr/>
        </p:nvPicPr>
        <p:blipFill>
          <a:blip r:embed="rId4"/>
          <a:srcRect t="1308" b="1308"/>
          <a:stretch/>
        </p:blipFill>
        <p:spPr>
          <a:xfrm>
            <a:off x="834600" y="861898"/>
            <a:ext cx="1133700" cy="1133700"/>
          </a:xfrm>
          <a:prstGeom prst="ellipse">
            <a:avLst/>
          </a:prstGeom>
          <a:noFill/>
          <a:ln>
            <a:noFill/>
          </a:ln>
        </p:spPr>
      </p:pic>
      <p:sp>
        <p:nvSpPr>
          <p:cNvPr id="103" name="Google Shape;103;p14"/>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Hello!</a:t>
            </a:r>
            <a:endParaRPr sz="6000"/>
          </a:p>
        </p:txBody>
      </p:sp>
      <p:cxnSp>
        <p:nvCxnSpPr>
          <p:cNvPr id="104" name="Google Shape;104;p14"/>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Google Shape;100;p14">
            <a:extLst>
              <a:ext uri="{FF2B5EF4-FFF2-40B4-BE49-F238E27FC236}">
                <a16:creationId xmlns:a16="http://schemas.microsoft.com/office/drawing/2014/main" id="{331ABE74-AD5D-5F95-CEC7-2A4EA1010262}"/>
              </a:ext>
            </a:extLst>
          </p:cNvPr>
          <p:cNvSpPr txBox="1">
            <a:spLocks/>
          </p:cNvSpPr>
          <p:nvPr/>
        </p:nvSpPr>
        <p:spPr>
          <a:xfrm>
            <a:off x="0" y="4403078"/>
            <a:ext cx="9091927" cy="7403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76200" indent="0" algn="ctr">
              <a:buNone/>
            </a:pPr>
            <a:r>
              <a:rPr lang="en-US" sz="1800" dirty="0"/>
              <a:t>Please feel free to use and adapt ideas from this presentation, with attribution, </a:t>
            </a:r>
            <a:br>
              <a:rPr lang="en-US" sz="1800" dirty="0"/>
            </a:br>
            <a:r>
              <a:rPr lang="en-US" sz="1800" dirty="0"/>
              <a:t>for non-commercial purposes.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0" y="2878750"/>
            <a:ext cx="9091927"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highlight>
                  <a:schemeClr val="accent1"/>
                </a:highlight>
              </a:rPr>
              <a:t>Video Materials</a:t>
            </a:r>
            <a:endParaRPr sz="4800" dirty="0">
              <a:highlight>
                <a:schemeClr val="accent1"/>
              </a:highlight>
            </a:endParaRPr>
          </a:p>
        </p:txBody>
      </p:sp>
      <p:cxnSp>
        <p:nvCxnSpPr>
          <p:cNvPr id="138" name="Google Shape;138;p18"/>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39" name="Google Shape;139;p18"/>
          <p:cNvSpPr/>
          <p:nvPr/>
        </p:nvSpPr>
        <p:spPr>
          <a:xfrm>
            <a:off x="3470200" y="566931"/>
            <a:ext cx="2203500" cy="220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18"/>
          <p:cNvGrpSpPr/>
          <p:nvPr/>
        </p:nvGrpSpPr>
        <p:grpSpPr>
          <a:xfrm>
            <a:off x="4184367" y="854983"/>
            <a:ext cx="1035173" cy="1035155"/>
            <a:chOff x="6643075" y="3664250"/>
            <a:chExt cx="407950" cy="407975"/>
          </a:xfrm>
        </p:grpSpPr>
        <p:sp>
          <p:nvSpPr>
            <p:cNvPr id="141" name="Google Shape;14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8"/>
          <p:cNvGrpSpPr/>
          <p:nvPr/>
        </p:nvGrpSpPr>
        <p:grpSpPr>
          <a:xfrm rot="-587406">
            <a:off x="4123593" y="2025001"/>
            <a:ext cx="425594" cy="425570"/>
            <a:chOff x="576250" y="4319400"/>
            <a:chExt cx="442075" cy="442050"/>
          </a:xfrm>
        </p:grpSpPr>
        <p:sp>
          <p:nvSpPr>
            <p:cNvPr id="144" name="Google Shape;14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8"/>
          <p:cNvSpPr/>
          <p:nvPr/>
        </p:nvSpPr>
        <p:spPr>
          <a:xfrm>
            <a:off x="3936800" y="109407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rot="2697385">
            <a:off x="5003062" y="1885038"/>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5197375" y="1751151"/>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rot="1280154">
            <a:off x="3824697" y="1560092"/>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970438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details</a:t>
            </a:r>
            <a:endParaRPr dirty="0">
              <a:highlight>
                <a:schemeClr val="accent1"/>
              </a:highlight>
            </a:endParaRPr>
          </a:p>
        </p:txBody>
      </p:sp>
      <p:sp>
        <p:nvSpPr>
          <p:cNvPr id="125" name="Google Shape;125;p17"/>
          <p:cNvSpPr txBox="1">
            <a:spLocks noGrp="1"/>
          </p:cNvSpPr>
          <p:nvPr>
            <p:ph type="body" idx="1"/>
          </p:nvPr>
        </p:nvSpPr>
        <p:spPr>
          <a:xfrm>
            <a:off x="1381250" y="1616470"/>
            <a:ext cx="6809700" cy="2651700"/>
          </a:xfrm>
          <a:prstGeom prst="rect">
            <a:avLst/>
          </a:prstGeom>
        </p:spPr>
        <p:txBody>
          <a:bodyPr spcFirstLastPara="1" wrap="square" lIns="91425" tIns="91425" rIns="91425" bIns="91425" anchor="t" anchorCtr="0">
            <a:noAutofit/>
          </a:bodyPr>
          <a:lstStyle/>
          <a:p>
            <a:pPr>
              <a:buClr>
                <a:schemeClr val="accent1"/>
              </a:buClr>
            </a:pPr>
            <a:r>
              <a:rPr lang="en-US" dirty="0"/>
              <a:t>Spend time watching movies and videos from the provided list</a:t>
            </a:r>
            <a:endParaRPr dirty="0"/>
          </a:p>
          <a:p>
            <a:pPr marL="457200" lvl="0" indent="-381000" algn="l" rtl="0">
              <a:spcBef>
                <a:spcPts val="0"/>
              </a:spcBef>
              <a:spcAft>
                <a:spcPts val="0"/>
              </a:spcAft>
              <a:buClr>
                <a:schemeClr val="accent1"/>
              </a:buClr>
              <a:buSzPts val="2400"/>
              <a:buChar char="◉"/>
            </a:pPr>
            <a:r>
              <a:rPr lang="en-US" dirty="0"/>
              <a:t>Keep a movie log</a:t>
            </a:r>
          </a:p>
          <a:p>
            <a:pPr>
              <a:spcBef>
                <a:spcPts val="0"/>
              </a:spcBef>
              <a:buClr>
                <a:schemeClr val="accent1"/>
              </a:buClr>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788494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50"/>
            <a:ext cx="7891405" cy="3399496"/>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sz="1800" dirty="0"/>
              <a:t>Date: 	</a:t>
            </a:r>
          </a:p>
          <a:p>
            <a:pPr marL="0" marR="0" indent="0">
              <a:spcBef>
                <a:spcPts val="0"/>
              </a:spcBef>
              <a:spcAft>
                <a:spcPts val="0"/>
              </a:spcAft>
              <a:buNone/>
            </a:pPr>
            <a:r>
              <a:rPr lang="en-US" sz="1800" dirty="0"/>
              <a:t>					</a:t>
            </a:r>
          </a:p>
          <a:p>
            <a:pPr marL="0" marR="0" indent="0">
              <a:spcBef>
                <a:spcPts val="0"/>
              </a:spcBef>
              <a:spcAft>
                <a:spcPts val="0"/>
              </a:spcAft>
              <a:buNone/>
            </a:pPr>
            <a:r>
              <a:rPr lang="en-US" sz="1800" dirty="0"/>
              <a:t>Movie Title :</a:t>
            </a:r>
          </a:p>
          <a:p>
            <a:pPr marL="0" marR="0" indent="0">
              <a:spcBef>
                <a:spcPts val="0"/>
              </a:spcBef>
              <a:spcAft>
                <a:spcPts val="0"/>
              </a:spcAft>
              <a:buNone/>
            </a:pPr>
            <a:endParaRPr lang="en-US" sz="1800" dirty="0"/>
          </a:p>
          <a:p>
            <a:pPr marL="0" marR="0" indent="0">
              <a:spcBef>
                <a:spcPts val="0"/>
              </a:spcBef>
              <a:spcAft>
                <a:spcPts val="0"/>
              </a:spcAft>
              <a:buNone/>
            </a:pPr>
            <a:r>
              <a:rPr lang="en-US" sz="1800" dirty="0"/>
              <a:t>Total Watching Time:	</a:t>
            </a:r>
          </a:p>
          <a:p>
            <a:pPr marL="0" marR="0" indent="0">
              <a:spcBef>
                <a:spcPts val="0"/>
              </a:spcBef>
              <a:spcAft>
                <a:spcPts val="0"/>
              </a:spcAft>
              <a:buNone/>
            </a:pPr>
            <a:r>
              <a:rPr lang="en-US" sz="1800" dirty="0"/>
              <a:t> </a:t>
            </a:r>
          </a:p>
          <a:p>
            <a:pPr marL="0" marR="0" indent="0">
              <a:spcBef>
                <a:spcPts val="0"/>
              </a:spcBef>
              <a:spcAft>
                <a:spcPts val="0"/>
              </a:spcAft>
              <a:buNone/>
            </a:pPr>
            <a:r>
              <a:rPr lang="en-US" sz="1800" dirty="0"/>
              <a:t>Summary (3-5 sentences):</a:t>
            </a:r>
          </a:p>
          <a:p>
            <a:pPr marL="0" marR="0" indent="0">
              <a:spcBef>
                <a:spcPts val="0"/>
              </a:spcBef>
              <a:spcAft>
                <a:spcPts val="0"/>
              </a:spcAft>
              <a:buNone/>
            </a:pPr>
            <a:endParaRPr lang="en-US" sz="1800" dirty="0"/>
          </a:p>
          <a:p>
            <a:pPr marL="0" marR="0" indent="0">
              <a:spcBef>
                <a:spcPts val="0"/>
              </a:spcBef>
              <a:spcAft>
                <a:spcPts val="0"/>
              </a:spcAft>
              <a:buNone/>
            </a:pPr>
            <a:r>
              <a:rPr lang="en-US" sz="1800" dirty="0"/>
              <a:t> </a:t>
            </a:r>
          </a:p>
          <a:p>
            <a:pPr marL="0" marR="0" indent="0">
              <a:spcBef>
                <a:spcPts val="0"/>
              </a:spcBef>
              <a:spcAft>
                <a:spcPts val="0"/>
              </a:spcAft>
              <a:buNone/>
            </a:pPr>
            <a:r>
              <a:rPr lang="en-US" sz="1800" dirty="0"/>
              <a:t>Response (3-5 sentences):</a:t>
            </a:r>
          </a:p>
          <a:p>
            <a:pPr marL="76200" indent="0">
              <a:spcBef>
                <a:spcPts val="0"/>
              </a:spcBef>
              <a:buClr>
                <a:schemeClr val="accent1"/>
              </a:buClr>
              <a:buNone/>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574344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49"/>
            <a:ext cx="7891405" cy="3465295"/>
          </a:xfrm>
          <a:prstGeom prst="rect">
            <a:avLst/>
          </a:prstGeom>
        </p:spPr>
        <p:txBody>
          <a:bodyPr spcFirstLastPara="1" wrap="square" lIns="91425" tIns="91425" rIns="91425" bIns="91425" anchor="t" anchorCtr="0">
            <a:noAutofit/>
          </a:bodyPr>
          <a:lstStyle/>
          <a:p>
            <a:pPr marL="342900" lvl="0" indent="-342900">
              <a:spcBef>
                <a:spcPts val="0"/>
              </a:spcBef>
              <a:buFont typeface="+mj-lt"/>
              <a:buAutoNum type="arabicPeriod"/>
            </a:pPr>
            <a:r>
              <a:rPr lang="en-US" sz="1800" dirty="0"/>
              <a:t>Write a brief summary of the main ideas (in your own words) </a:t>
            </a:r>
          </a:p>
          <a:p>
            <a:pPr marL="342900" lvl="0" indent="-342900">
              <a:spcBef>
                <a:spcPts val="0"/>
              </a:spcBef>
              <a:buFont typeface="+mj-lt"/>
              <a:buAutoNum type="arabicPeriod"/>
            </a:pPr>
            <a:r>
              <a:rPr lang="en-US" sz="1800" dirty="0"/>
              <a:t>Write an informal response to the video. Your response could answer one or more of the following questions: </a:t>
            </a:r>
          </a:p>
          <a:p>
            <a:pPr marL="800100" lvl="1" indent="-342900"/>
            <a:r>
              <a:rPr lang="en-US" sz="1400" dirty="0"/>
              <a:t>Why do you think this video is on the list for students in this class to watch? How is it related to language/ linguistics?</a:t>
            </a:r>
          </a:p>
          <a:p>
            <a:pPr marL="800100" lvl="1" indent="-342900"/>
            <a:r>
              <a:rPr lang="en-US" sz="1400" dirty="0"/>
              <a:t>What did you learn about a different culture/ language/ culture from this movie? </a:t>
            </a:r>
          </a:p>
          <a:p>
            <a:pPr marL="800100" lvl="1" indent="-342900"/>
            <a:r>
              <a:rPr lang="en-US" sz="1400" dirty="0"/>
              <a:t>What were you most surprised about in this movie? </a:t>
            </a:r>
          </a:p>
          <a:p>
            <a:pPr marL="800100" lvl="1" indent="-342900"/>
            <a:r>
              <a:rPr lang="en-US" sz="1400" dirty="0"/>
              <a:t>What does the movie remind you of? </a:t>
            </a:r>
          </a:p>
          <a:p>
            <a:pPr marL="800100" lvl="1" indent="-342900"/>
            <a:r>
              <a:rPr lang="en-US" sz="1400" dirty="0"/>
              <a:t>What is still confusing? </a:t>
            </a:r>
          </a:p>
          <a:p>
            <a:pPr marL="800100" lvl="1" indent="-342900"/>
            <a:r>
              <a:rPr lang="en-US" sz="1400" dirty="0"/>
              <a:t>Are there any stereotypes that are reinforced through this movie?</a:t>
            </a:r>
          </a:p>
          <a:p>
            <a:pPr marL="800100" lvl="1" indent="-342900"/>
            <a:r>
              <a:rPr lang="en-US" sz="1400" dirty="0"/>
              <a:t>Skim the contents of our textbook and see if any of the topics described there were depicted in this movie. </a:t>
            </a:r>
          </a:p>
          <a:p>
            <a:pPr marL="800100" lvl="1" indent="-342900"/>
            <a:r>
              <a:rPr lang="en-US" sz="1400" dirty="0"/>
              <a:t>Feelings/ thoughts/ observations/ conclusions you made. </a:t>
            </a:r>
          </a:p>
          <a:p>
            <a:pPr marL="800100" lvl="1" indent="-342900"/>
            <a:r>
              <a:rPr lang="en-US" sz="1400" dirty="0"/>
              <a:t>What would you like to know more about?</a:t>
            </a:r>
            <a:br>
              <a:rPr lang="en-US" sz="1800" dirty="0"/>
            </a:b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73815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0" y="2878750"/>
            <a:ext cx="9091927"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highlight>
                  <a:schemeClr val="accent1"/>
                </a:highlight>
              </a:rPr>
              <a:t>Podcasts</a:t>
            </a:r>
            <a:endParaRPr sz="4800" dirty="0">
              <a:highlight>
                <a:schemeClr val="accent1"/>
              </a:highlight>
            </a:endParaRPr>
          </a:p>
        </p:txBody>
      </p:sp>
      <p:cxnSp>
        <p:nvCxnSpPr>
          <p:cNvPr id="138" name="Google Shape;138;p18"/>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39" name="Google Shape;139;p18"/>
          <p:cNvSpPr/>
          <p:nvPr/>
        </p:nvSpPr>
        <p:spPr>
          <a:xfrm>
            <a:off x="3470200" y="566931"/>
            <a:ext cx="2203500" cy="220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18"/>
          <p:cNvGrpSpPr/>
          <p:nvPr/>
        </p:nvGrpSpPr>
        <p:grpSpPr>
          <a:xfrm>
            <a:off x="4184367" y="854983"/>
            <a:ext cx="1035173" cy="1035155"/>
            <a:chOff x="6643075" y="3664250"/>
            <a:chExt cx="407950" cy="407975"/>
          </a:xfrm>
        </p:grpSpPr>
        <p:sp>
          <p:nvSpPr>
            <p:cNvPr id="141" name="Google Shape;14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8"/>
          <p:cNvGrpSpPr/>
          <p:nvPr/>
        </p:nvGrpSpPr>
        <p:grpSpPr>
          <a:xfrm rot="-587406">
            <a:off x="4123593" y="2025001"/>
            <a:ext cx="425594" cy="425570"/>
            <a:chOff x="576250" y="4319400"/>
            <a:chExt cx="442075" cy="442050"/>
          </a:xfrm>
        </p:grpSpPr>
        <p:sp>
          <p:nvSpPr>
            <p:cNvPr id="144" name="Google Shape;14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8"/>
          <p:cNvSpPr/>
          <p:nvPr/>
        </p:nvSpPr>
        <p:spPr>
          <a:xfrm>
            <a:off x="3936800" y="109407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rot="2697385">
            <a:off x="5003062" y="1885038"/>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5197375" y="1751151"/>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rot="1280154">
            <a:off x="3824697" y="1560092"/>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153024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details</a:t>
            </a:r>
            <a:endParaRPr dirty="0">
              <a:highlight>
                <a:schemeClr val="accent1"/>
              </a:highlight>
            </a:endParaRPr>
          </a:p>
        </p:txBody>
      </p:sp>
      <p:sp>
        <p:nvSpPr>
          <p:cNvPr id="125" name="Google Shape;125;p17"/>
          <p:cNvSpPr txBox="1">
            <a:spLocks noGrp="1"/>
          </p:cNvSpPr>
          <p:nvPr>
            <p:ph type="body" idx="1"/>
          </p:nvPr>
        </p:nvSpPr>
        <p:spPr>
          <a:xfrm>
            <a:off x="1381250" y="1616470"/>
            <a:ext cx="6809700" cy="2651700"/>
          </a:xfrm>
          <a:prstGeom prst="rect">
            <a:avLst/>
          </a:prstGeom>
        </p:spPr>
        <p:txBody>
          <a:bodyPr spcFirstLastPara="1" wrap="square" lIns="91425" tIns="91425" rIns="91425" bIns="91425" anchor="t" anchorCtr="0">
            <a:noAutofit/>
          </a:bodyPr>
          <a:lstStyle/>
          <a:p>
            <a:pPr>
              <a:buClr>
                <a:schemeClr val="accent1"/>
              </a:buClr>
            </a:pPr>
            <a:r>
              <a:rPr lang="en-US" dirty="0"/>
              <a:t>Spend time listening to podcasts from the provided list</a:t>
            </a:r>
            <a:endParaRPr dirty="0"/>
          </a:p>
          <a:p>
            <a:pPr marL="457200" lvl="0" indent="-381000" algn="l" rtl="0">
              <a:spcBef>
                <a:spcPts val="0"/>
              </a:spcBef>
              <a:spcAft>
                <a:spcPts val="0"/>
              </a:spcAft>
              <a:buClr>
                <a:schemeClr val="accent1"/>
              </a:buClr>
              <a:buSzPts val="2400"/>
              <a:buChar char="◉"/>
            </a:pPr>
            <a:r>
              <a:rPr lang="en-US" dirty="0"/>
              <a:t>Keep a podcast log</a:t>
            </a:r>
          </a:p>
          <a:p>
            <a:pPr>
              <a:spcBef>
                <a:spcPts val="0"/>
              </a:spcBef>
              <a:buClr>
                <a:schemeClr val="accent1"/>
              </a:buClr>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761910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50"/>
            <a:ext cx="7891405" cy="3399496"/>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sz="1800" dirty="0"/>
              <a:t>Date: 	</a:t>
            </a:r>
          </a:p>
          <a:p>
            <a:pPr marL="0" marR="0" indent="0">
              <a:spcBef>
                <a:spcPts val="0"/>
              </a:spcBef>
              <a:spcAft>
                <a:spcPts val="0"/>
              </a:spcAft>
              <a:buNone/>
            </a:pPr>
            <a:r>
              <a:rPr lang="en-US" sz="1800" dirty="0"/>
              <a:t>					</a:t>
            </a:r>
          </a:p>
          <a:p>
            <a:pPr marL="0" marR="0" indent="0">
              <a:spcBef>
                <a:spcPts val="0"/>
              </a:spcBef>
              <a:spcAft>
                <a:spcPts val="0"/>
              </a:spcAft>
              <a:buNone/>
            </a:pPr>
            <a:r>
              <a:rPr lang="en-US" sz="1800" dirty="0"/>
              <a:t>Podcast &amp; Episode Title :</a:t>
            </a:r>
          </a:p>
          <a:p>
            <a:pPr marL="0" marR="0" indent="0">
              <a:spcBef>
                <a:spcPts val="0"/>
              </a:spcBef>
              <a:spcAft>
                <a:spcPts val="0"/>
              </a:spcAft>
              <a:buNone/>
            </a:pPr>
            <a:endParaRPr lang="en-US" sz="1800" dirty="0"/>
          </a:p>
          <a:p>
            <a:pPr marL="0" marR="0" indent="0">
              <a:spcBef>
                <a:spcPts val="0"/>
              </a:spcBef>
              <a:spcAft>
                <a:spcPts val="0"/>
              </a:spcAft>
              <a:buNone/>
            </a:pPr>
            <a:r>
              <a:rPr lang="en-US" sz="1800" dirty="0"/>
              <a:t>Total Listening Time:	</a:t>
            </a:r>
          </a:p>
          <a:p>
            <a:pPr marL="0" marR="0" indent="0">
              <a:spcBef>
                <a:spcPts val="0"/>
              </a:spcBef>
              <a:spcAft>
                <a:spcPts val="0"/>
              </a:spcAft>
              <a:buNone/>
            </a:pPr>
            <a:r>
              <a:rPr lang="en-US" sz="1800" dirty="0"/>
              <a:t> </a:t>
            </a:r>
          </a:p>
          <a:p>
            <a:pPr marL="0" marR="0" indent="0">
              <a:spcBef>
                <a:spcPts val="0"/>
              </a:spcBef>
              <a:spcAft>
                <a:spcPts val="0"/>
              </a:spcAft>
              <a:buNone/>
            </a:pPr>
            <a:r>
              <a:rPr lang="en-US" sz="1800" dirty="0"/>
              <a:t>Summary (3-5 sentences):</a:t>
            </a:r>
          </a:p>
          <a:p>
            <a:pPr marL="0" marR="0" indent="0">
              <a:spcBef>
                <a:spcPts val="0"/>
              </a:spcBef>
              <a:spcAft>
                <a:spcPts val="0"/>
              </a:spcAft>
              <a:buNone/>
            </a:pPr>
            <a:endParaRPr lang="en-US" sz="1800" dirty="0"/>
          </a:p>
          <a:p>
            <a:pPr marL="0" marR="0" indent="0">
              <a:spcBef>
                <a:spcPts val="0"/>
              </a:spcBef>
              <a:spcAft>
                <a:spcPts val="0"/>
              </a:spcAft>
              <a:buNone/>
            </a:pPr>
            <a:r>
              <a:rPr lang="en-US" sz="1800" dirty="0"/>
              <a:t> </a:t>
            </a:r>
          </a:p>
          <a:p>
            <a:pPr marL="0" marR="0" indent="0">
              <a:spcBef>
                <a:spcPts val="0"/>
              </a:spcBef>
              <a:spcAft>
                <a:spcPts val="0"/>
              </a:spcAft>
              <a:buNone/>
            </a:pPr>
            <a:r>
              <a:rPr lang="en-US" sz="1800" dirty="0"/>
              <a:t>Response (3-5 sentences):</a:t>
            </a:r>
          </a:p>
          <a:p>
            <a:pPr marL="76200" indent="0">
              <a:spcBef>
                <a:spcPts val="0"/>
              </a:spcBef>
              <a:buClr>
                <a:schemeClr val="accent1"/>
              </a:buClr>
              <a:buNone/>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1839999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49"/>
            <a:ext cx="7891405" cy="3465295"/>
          </a:xfrm>
          <a:prstGeom prst="rect">
            <a:avLst/>
          </a:prstGeom>
        </p:spPr>
        <p:txBody>
          <a:bodyPr spcFirstLastPara="1" wrap="square" lIns="91425" tIns="91425" rIns="91425" bIns="91425" anchor="t" anchorCtr="0">
            <a:noAutofit/>
          </a:bodyPr>
          <a:lstStyle/>
          <a:p>
            <a:pPr marL="342900" lvl="0" indent="-342900">
              <a:spcBef>
                <a:spcPts val="0"/>
              </a:spcBef>
              <a:buFont typeface="+mj-lt"/>
              <a:buAutoNum type="arabicPeriod"/>
            </a:pPr>
            <a:r>
              <a:rPr lang="en-US" sz="1800" dirty="0"/>
              <a:t>Write a brief summary of the main ideas (in your own words) </a:t>
            </a:r>
          </a:p>
          <a:p>
            <a:pPr marL="342900" lvl="0" indent="-342900">
              <a:spcBef>
                <a:spcPts val="0"/>
              </a:spcBef>
              <a:buFont typeface="+mj-lt"/>
              <a:buAutoNum type="arabicPeriod"/>
            </a:pPr>
            <a:r>
              <a:rPr lang="en-US" sz="1800" dirty="0"/>
              <a:t>Write an informal response to the podcast episode. Your response could answer one or more of the following questions: </a:t>
            </a:r>
          </a:p>
          <a:p>
            <a:pPr marL="800100" lvl="1" indent="-342900"/>
            <a:r>
              <a:rPr lang="en-US" sz="1400" dirty="0"/>
              <a:t>Why do you think this podcast/episode is on the list for students in this class to listen to? How is it related to language/ linguistics?  </a:t>
            </a:r>
          </a:p>
          <a:p>
            <a:pPr marL="800100" lvl="1" indent="-342900"/>
            <a:r>
              <a:rPr lang="en-US" sz="1400" dirty="0"/>
              <a:t>What did you learn about a language/ culture from this podcast? </a:t>
            </a:r>
          </a:p>
          <a:p>
            <a:pPr marL="800100" lvl="1" indent="-342900"/>
            <a:r>
              <a:rPr lang="en-US" sz="1400" dirty="0"/>
              <a:t>What were you most surprised about in this episode? </a:t>
            </a:r>
          </a:p>
          <a:p>
            <a:pPr marL="800100" lvl="1" indent="-342900"/>
            <a:r>
              <a:rPr lang="en-US" sz="1400" dirty="0"/>
              <a:t>What does the podcast remind you of? </a:t>
            </a:r>
          </a:p>
          <a:p>
            <a:pPr marL="800100" lvl="1" indent="-342900"/>
            <a:r>
              <a:rPr lang="en-US" sz="1400" dirty="0"/>
              <a:t>What is still confusing? </a:t>
            </a:r>
          </a:p>
          <a:p>
            <a:pPr marL="800100" lvl="1" indent="-342900"/>
            <a:r>
              <a:rPr lang="en-US" sz="1400" dirty="0"/>
              <a:t>Skim the contents of our textbook and see if any of the topics described there were depicted in this podcast. </a:t>
            </a:r>
          </a:p>
          <a:p>
            <a:pPr marL="800100" lvl="1" indent="-342900"/>
            <a:r>
              <a:rPr lang="en-US" sz="1400" dirty="0"/>
              <a:t>Feelings/ thoughts/ observations/ conclusions you made. </a:t>
            </a:r>
          </a:p>
          <a:p>
            <a:pPr marL="800100" lvl="1" indent="-342900"/>
            <a:r>
              <a:rPr lang="en-US" sz="1400" dirty="0"/>
              <a:t>What would you like to know more about?</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199262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0" y="2878750"/>
            <a:ext cx="9091927"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highlight>
                  <a:schemeClr val="accent1"/>
                </a:highlight>
              </a:rPr>
              <a:t>Language Learning</a:t>
            </a:r>
            <a:endParaRPr sz="4800" dirty="0">
              <a:highlight>
                <a:schemeClr val="accent1"/>
              </a:highlight>
            </a:endParaRPr>
          </a:p>
        </p:txBody>
      </p:sp>
      <p:cxnSp>
        <p:nvCxnSpPr>
          <p:cNvPr id="138" name="Google Shape;138;p18"/>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39" name="Google Shape;139;p18"/>
          <p:cNvSpPr/>
          <p:nvPr/>
        </p:nvSpPr>
        <p:spPr>
          <a:xfrm>
            <a:off x="3470200" y="566931"/>
            <a:ext cx="2203500" cy="220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18"/>
          <p:cNvGrpSpPr/>
          <p:nvPr/>
        </p:nvGrpSpPr>
        <p:grpSpPr>
          <a:xfrm>
            <a:off x="4184367" y="854983"/>
            <a:ext cx="1035173" cy="1035155"/>
            <a:chOff x="6643075" y="3664250"/>
            <a:chExt cx="407950" cy="407975"/>
          </a:xfrm>
        </p:grpSpPr>
        <p:sp>
          <p:nvSpPr>
            <p:cNvPr id="141" name="Google Shape;14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8"/>
          <p:cNvGrpSpPr/>
          <p:nvPr/>
        </p:nvGrpSpPr>
        <p:grpSpPr>
          <a:xfrm rot="-587406">
            <a:off x="4123593" y="2025001"/>
            <a:ext cx="425594" cy="425570"/>
            <a:chOff x="576250" y="4319400"/>
            <a:chExt cx="442075" cy="442050"/>
          </a:xfrm>
        </p:grpSpPr>
        <p:sp>
          <p:nvSpPr>
            <p:cNvPr id="144" name="Google Shape;14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8"/>
          <p:cNvSpPr/>
          <p:nvPr/>
        </p:nvSpPr>
        <p:spPr>
          <a:xfrm>
            <a:off x="3936800" y="109407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rot="2697385">
            <a:off x="5003062" y="1885038"/>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5197375" y="1751151"/>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rot="1280154">
            <a:off x="3824697" y="1560092"/>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4146136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details</a:t>
            </a:r>
            <a:endParaRPr dirty="0">
              <a:highlight>
                <a:schemeClr val="accent1"/>
              </a:highlight>
            </a:endParaRPr>
          </a:p>
        </p:txBody>
      </p:sp>
      <p:sp>
        <p:nvSpPr>
          <p:cNvPr id="125" name="Google Shape;125;p17"/>
          <p:cNvSpPr txBox="1">
            <a:spLocks noGrp="1"/>
          </p:cNvSpPr>
          <p:nvPr>
            <p:ph type="body" idx="1"/>
          </p:nvPr>
        </p:nvSpPr>
        <p:spPr>
          <a:xfrm>
            <a:off x="1381250" y="1616470"/>
            <a:ext cx="6809700" cy="2651700"/>
          </a:xfrm>
          <a:prstGeom prst="rect">
            <a:avLst/>
          </a:prstGeom>
        </p:spPr>
        <p:txBody>
          <a:bodyPr spcFirstLastPara="1" wrap="square" lIns="91425" tIns="91425" rIns="91425" bIns="91425" anchor="t" anchorCtr="0">
            <a:noAutofit/>
          </a:bodyPr>
          <a:lstStyle/>
          <a:p>
            <a:pPr>
              <a:buClr>
                <a:schemeClr val="accent1"/>
              </a:buClr>
            </a:pPr>
            <a:r>
              <a:rPr lang="en-US" dirty="0"/>
              <a:t>Spend time learning a new language</a:t>
            </a:r>
            <a:endParaRPr dirty="0"/>
          </a:p>
          <a:p>
            <a:pPr marL="457200" lvl="0" indent="-381000" algn="l" rtl="0">
              <a:spcBef>
                <a:spcPts val="0"/>
              </a:spcBef>
              <a:spcAft>
                <a:spcPts val="0"/>
              </a:spcAft>
              <a:buClr>
                <a:schemeClr val="accent1"/>
              </a:buClr>
              <a:buSzPts val="2400"/>
              <a:buChar char="◉"/>
            </a:pPr>
            <a:r>
              <a:rPr lang="en-US" dirty="0"/>
              <a:t>Keep a language learning log</a:t>
            </a:r>
          </a:p>
          <a:p>
            <a:pPr>
              <a:spcBef>
                <a:spcPts val="0"/>
              </a:spcBef>
              <a:buClr>
                <a:schemeClr val="accent1"/>
              </a:buClr>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404519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Justification</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 name="Subtitle 2">
            <a:extLst>
              <a:ext uri="{FF2B5EF4-FFF2-40B4-BE49-F238E27FC236}">
                <a16:creationId xmlns:a16="http://schemas.microsoft.com/office/drawing/2014/main" id="{98629D77-0CEB-34B7-B46E-4D8C39E5A722}"/>
              </a:ext>
            </a:extLst>
          </p:cNvPr>
          <p:cNvSpPr>
            <a:spLocks noGrp="1"/>
          </p:cNvSpPr>
          <p:nvPr>
            <p:ph type="subTitle" idx="1"/>
          </p:nvPr>
        </p:nvSpPr>
        <p:spPr/>
        <p:txBody>
          <a:bodyPr/>
          <a:lstStyle/>
          <a:p>
            <a:r>
              <a:rPr lang="en-US" dirty="0"/>
              <a:t>Choice in learning as a motivational factor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50"/>
            <a:ext cx="7891405" cy="3399496"/>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sz="1800" dirty="0"/>
              <a:t>Date: 	</a:t>
            </a:r>
          </a:p>
          <a:p>
            <a:pPr marL="0" marR="0" indent="0">
              <a:spcBef>
                <a:spcPts val="0"/>
              </a:spcBef>
              <a:spcAft>
                <a:spcPts val="0"/>
              </a:spcAft>
              <a:buNone/>
            </a:pPr>
            <a:r>
              <a:rPr lang="en-US" sz="1800" dirty="0"/>
              <a:t>					</a:t>
            </a:r>
          </a:p>
          <a:p>
            <a:pPr marL="0" marR="0" indent="0">
              <a:spcBef>
                <a:spcPts val="0"/>
              </a:spcBef>
              <a:spcAft>
                <a:spcPts val="0"/>
              </a:spcAft>
              <a:buNone/>
            </a:pPr>
            <a:r>
              <a:rPr lang="en-US" sz="1800" dirty="0"/>
              <a:t>Resource used for studying:</a:t>
            </a:r>
          </a:p>
          <a:p>
            <a:pPr marL="0" marR="0" indent="0">
              <a:spcBef>
                <a:spcPts val="0"/>
              </a:spcBef>
              <a:spcAft>
                <a:spcPts val="0"/>
              </a:spcAft>
              <a:buNone/>
            </a:pPr>
            <a:endParaRPr lang="en-US" sz="1800" dirty="0"/>
          </a:p>
          <a:p>
            <a:pPr marL="0" marR="0" indent="0">
              <a:spcBef>
                <a:spcPts val="0"/>
              </a:spcBef>
              <a:spcAft>
                <a:spcPts val="0"/>
              </a:spcAft>
              <a:buNone/>
            </a:pPr>
            <a:r>
              <a:rPr lang="en-US" sz="1800" dirty="0"/>
              <a:t>Total Study Time:	</a:t>
            </a:r>
          </a:p>
          <a:p>
            <a:pPr marL="0" marR="0" indent="0">
              <a:spcBef>
                <a:spcPts val="0"/>
              </a:spcBef>
              <a:spcAft>
                <a:spcPts val="0"/>
              </a:spcAft>
              <a:buNone/>
            </a:pPr>
            <a:r>
              <a:rPr lang="en-US" sz="1800" dirty="0"/>
              <a:t> </a:t>
            </a:r>
          </a:p>
          <a:p>
            <a:pPr marL="0" marR="0" indent="0">
              <a:spcBef>
                <a:spcPts val="0"/>
              </a:spcBef>
              <a:spcAft>
                <a:spcPts val="0"/>
              </a:spcAft>
              <a:buNone/>
            </a:pPr>
            <a:r>
              <a:rPr lang="en-US" sz="1800" dirty="0"/>
              <a:t>Summary (3-5 sentences):</a:t>
            </a:r>
          </a:p>
          <a:p>
            <a:pPr marL="0" marR="0" indent="0">
              <a:spcBef>
                <a:spcPts val="0"/>
              </a:spcBef>
              <a:spcAft>
                <a:spcPts val="0"/>
              </a:spcAft>
              <a:buNone/>
            </a:pPr>
            <a:endParaRPr lang="en-US" sz="1800" dirty="0"/>
          </a:p>
          <a:p>
            <a:pPr marL="0" marR="0" indent="0">
              <a:spcBef>
                <a:spcPts val="0"/>
              </a:spcBef>
              <a:spcAft>
                <a:spcPts val="0"/>
              </a:spcAft>
              <a:buNone/>
            </a:pPr>
            <a:r>
              <a:rPr lang="en-US" sz="1800" dirty="0"/>
              <a:t> </a:t>
            </a:r>
          </a:p>
          <a:p>
            <a:pPr marL="0" marR="0" indent="0">
              <a:spcBef>
                <a:spcPts val="0"/>
              </a:spcBef>
              <a:spcAft>
                <a:spcPts val="0"/>
              </a:spcAft>
              <a:buNone/>
            </a:pPr>
            <a:r>
              <a:rPr lang="en-US" sz="1800" dirty="0"/>
              <a:t>Response (3-5 sentences):</a:t>
            </a:r>
          </a:p>
          <a:p>
            <a:pPr marL="76200" indent="0">
              <a:spcBef>
                <a:spcPts val="0"/>
              </a:spcBef>
              <a:buClr>
                <a:schemeClr val="accent1"/>
              </a:buClr>
              <a:buNone/>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866129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Assignment </a:t>
            </a:r>
            <a:r>
              <a:rPr lang="en" dirty="0">
                <a:highlight>
                  <a:schemeClr val="accent1"/>
                </a:highlight>
              </a:rPr>
              <a:t>log</a:t>
            </a:r>
            <a:endParaRPr dirty="0">
              <a:highlight>
                <a:schemeClr val="accent1"/>
              </a:highlight>
            </a:endParaRPr>
          </a:p>
        </p:txBody>
      </p:sp>
      <p:sp>
        <p:nvSpPr>
          <p:cNvPr id="125" name="Google Shape;125;p17"/>
          <p:cNvSpPr txBox="1">
            <a:spLocks noGrp="1"/>
          </p:cNvSpPr>
          <p:nvPr>
            <p:ph type="body" idx="1"/>
          </p:nvPr>
        </p:nvSpPr>
        <p:spPr>
          <a:xfrm>
            <a:off x="651822" y="1472049"/>
            <a:ext cx="7891405" cy="2796121"/>
          </a:xfrm>
          <a:prstGeom prst="rect">
            <a:avLst/>
          </a:prstGeom>
        </p:spPr>
        <p:txBody>
          <a:bodyPr spcFirstLastPara="1" wrap="square" lIns="91425" tIns="91425" rIns="91425" bIns="91425" anchor="t" anchorCtr="0">
            <a:noAutofit/>
          </a:bodyPr>
          <a:lstStyle/>
          <a:p>
            <a:pPr marL="342900" indent="-342900">
              <a:spcBef>
                <a:spcPts val="0"/>
              </a:spcBef>
              <a:buFont typeface="+mj-lt"/>
              <a:buAutoNum type="arabicPeriod"/>
            </a:pPr>
            <a:r>
              <a:rPr lang="en-US" sz="1800" dirty="0"/>
              <a:t>What did you learn today?</a:t>
            </a:r>
          </a:p>
          <a:p>
            <a:pPr marL="342900" indent="-342900">
              <a:spcBef>
                <a:spcPts val="0"/>
              </a:spcBef>
              <a:buFont typeface="+mj-lt"/>
              <a:buAutoNum type="arabicPeriod"/>
            </a:pPr>
            <a:r>
              <a:rPr lang="en-US" sz="1800" dirty="0"/>
              <a:t>How difficult/easy was the material for you? Why do you think it was so difficult/easy?</a:t>
            </a:r>
          </a:p>
          <a:p>
            <a:pPr marL="342900" indent="-342900">
              <a:spcBef>
                <a:spcPts val="0"/>
              </a:spcBef>
              <a:buFont typeface="+mj-lt"/>
              <a:buAutoNum type="arabicPeriod"/>
            </a:pPr>
            <a:r>
              <a:rPr lang="en-US" sz="1800" dirty="0"/>
              <a:t>What can the material from this study session add to your understanding of language and/or linguistics?</a:t>
            </a:r>
          </a:p>
          <a:p>
            <a:pPr marL="342900" indent="-342900">
              <a:spcBef>
                <a:spcPts val="0"/>
              </a:spcBef>
              <a:buFont typeface="+mj-lt"/>
              <a:buAutoNum type="arabicPeriod"/>
            </a:pPr>
            <a:r>
              <a:rPr lang="en-US" sz="1800" dirty="0"/>
              <a:t>What were you surprised about today?</a:t>
            </a:r>
          </a:p>
          <a:p>
            <a:pPr marL="342900" indent="-342900">
              <a:spcBef>
                <a:spcPts val="0"/>
              </a:spcBef>
              <a:buFont typeface="+mj-lt"/>
              <a:buAutoNum type="arabicPeriod"/>
            </a:pPr>
            <a:r>
              <a:rPr lang="en-US" sz="1800" dirty="0"/>
              <a:t>Feelings/ thoughts/ observations/ conclusions you made.</a:t>
            </a:r>
          </a:p>
          <a:p>
            <a:pPr marL="342900" indent="-342900">
              <a:spcBef>
                <a:spcPts val="0"/>
              </a:spcBef>
              <a:buFont typeface="+mj-lt"/>
              <a:buAutoNum type="arabicPeriod"/>
            </a:pPr>
            <a:endParaRPr lang="en-US" sz="18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1922313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Choice board</a:t>
            </a:r>
            <a:endParaRPr dirty="0"/>
          </a:p>
        </p:txBody>
      </p:sp>
      <p:grpSp>
        <p:nvGrpSpPr>
          <p:cNvPr id="160" name="Google Shape;160;p19"/>
          <p:cNvGrpSpPr/>
          <p:nvPr/>
        </p:nvGrpSpPr>
        <p:grpSpPr>
          <a:xfrm>
            <a:off x="916458" y="1019750"/>
            <a:ext cx="214625" cy="214625"/>
            <a:chOff x="2594050" y="1631825"/>
            <a:chExt cx="439625" cy="439625"/>
          </a:xfrm>
        </p:grpSpPr>
        <p:sp>
          <p:nvSpPr>
            <p:cNvPr id="161" name="Google Shape;161;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grpSp>
        <p:nvGrpSpPr>
          <p:cNvPr id="2" name="Google Shape;1428;p49">
            <a:extLst>
              <a:ext uri="{FF2B5EF4-FFF2-40B4-BE49-F238E27FC236}">
                <a16:creationId xmlns:a16="http://schemas.microsoft.com/office/drawing/2014/main" id="{CAF667AE-608A-C46B-1E53-759A3A38F0F8}"/>
              </a:ext>
            </a:extLst>
          </p:cNvPr>
          <p:cNvGrpSpPr/>
          <p:nvPr/>
        </p:nvGrpSpPr>
        <p:grpSpPr>
          <a:xfrm>
            <a:off x="2227947" y="1103109"/>
            <a:ext cx="4335682" cy="4040341"/>
            <a:chOff x="7000306" y="4442411"/>
            <a:chExt cx="720224" cy="683463"/>
          </a:xfrm>
        </p:grpSpPr>
        <p:sp>
          <p:nvSpPr>
            <p:cNvPr id="6" name="Google Shape;1432;p49">
              <a:extLst>
                <a:ext uri="{FF2B5EF4-FFF2-40B4-BE49-F238E27FC236}">
                  <a16:creationId xmlns:a16="http://schemas.microsoft.com/office/drawing/2014/main" id="{1D9D070B-BFB9-39CF-E8A5-1E1A3822705A}"/>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Podcasts</a:t>
              </a:r>
              <a:endParaRPr sz="2000" i="0" u="none" dirty="0">
                <a:solidFill>
                  <a:schemeClr val="dk1"/>
                </a:solidFill>
                <a:latin typeface="Quattrocento Sans"/>
                <a:ea typeface="Quattrocento Sans"/>
                <a:cs typeface="Quattrocento Sans"/>
                <a:sym typeface="Quattrocento Sans"/>
              </a:endParaRPr>
            </a:p>
          </p:txBody>
        </p:sp>
        <p:sp>
          <p:nvSpPr>
            <p:cNvPr id="3" name="Google Shape;1429;p49">
              <a:extLst>
                <a:ext uri="{FF2B5EF4-FFF2-40B4-BE49-F238E27FC236}">
                  <a16:creationId xmlns:a16="http://schemas.microsoft.com/office/drawing/2014/main" id="{8451C0E1-28EE-EAB2-A648-F02D672FB3D4}"/>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Language </a:t>
              </a:r>
            </a:p>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learning</a:t>
              </a:r>
              <a:endParaRPr sz="2000" i="0" u="none" dirty="0">
                <a:solidFill>
                  <a:schemeClr val="dk1"/>
                </a:solidFill>
                <a:latin typeface="Quattrocento Sans"/>
                <a:ea typeface="Quattrocento Sans"/>
                <a:cs typeface="Quattrocento Sans"/>
                <a:sym typeface="Quattrocento Sans"/>
              </a:endParaRPr>
            </a:p>
          </p:txBody>
        </p:sp>
        <p:sp>
          <p:nvSpPr>
            <p:cNvPr id="4" name="Google Shape;1430;p49">
              <a:extLst>
                <a:ext uri="{FF2B5EF4-FFF2-40B4-BE49-F238E27FC236}">
                  <a16:creationId xmlns:a16="http://schemas.microsoft.com/office/drawing/2014/main" id="{9A37E1F2-525C-B062-C786-897AC32F5FC7}"/>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Reading</a:t>
              </a:r>
              <a:endParaRPr sz="1800" i="0" u="none" dirty="0">
                <a:solidFill>
                  <a:schemeClr val="dk1"/>
                </a:solidFill>
                <a:latin typeface="Quattrocento Sans"/>
                <a:ea typeface="Quattrocento Sans"/>
                <a:cs typeface="Quattrocento Sans"/>
                <a:sym typeface="Quattrocento Sans"/>
              </a:endParaRPr>
            </a:p>
          </p:txBody>
        </p:sp>
        <p:sp>
          <p:nvSpPr>
            <p:cNvPr id="5" name="Google Shape;1431;p49">
              <a:extLst>
                <a:ext uri="{FF2B5EF4-FFF2-40B4-BE49-F238E27FC236}">
                  <a16:creationId xmlns:a16="http://schemas.microsoft.com/office/drawing/2014/main" id="{FEA2AFCC-D2F7-8CA5-1638-1E93B465CFBD}"/>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Video </a:t>
              </a:r>
            </a:p>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materials</a:t>
              </a:r>
              <a:endParaRPr sz="2000" i="0" u="none" dirty="0">
                <a:solidFill>
                  <a:schemeClr val="dk1"/>
                </a:solidFill>
                <a:latin typeface="Quattrocento Sans"/>
                <a:ea typeface="Quattrocento Sans"/>
                <a:cs typeface="Quattrocento Sans"/>
                <a:sym typeface="Quattrocento Sans"/>
              </a:endParaRPr>
            </a:p>
          </p:txBody>
        </p:sp>
        <p:sp>
          <p:nvSpPr>
            <p:cNvPr id="7" name="Google Shape;1433;p49">
              <a:extLst>
                <a:ext uri="{FF2B5EF4-FFF2-40B4-BE49-F238E27FC236}">
                  <a16:creationId xmlns:a16="http://schemas.microsoft.com/office/drawing/2014/main" id="{8BEBDE1D-C372-CF5F-6580-6A127DE9E9F8}"/>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Community engagement</a:t>
              </a:r>
              <a:endParaRPr sz="2000" i="0" u="none" dirty="0">
                <a:solidFill>
                  <a:schemeClr val="dk1"/>
                </a:solidFill>
                <a:latin typeface="Quattrocento Sans"/>
                <a:ea typeface="Quattrocento Sans"/>
                <a:cs typeface="Quattrocento Sans"/>
                <a:sym typeface="Quattrocento Sans"/>
              </a:endParaRPr>
            </a:p>
          </p:txBody>
        </p:sp>
      </p:grpSp>
    </p:spTree>
    <p:extLst>
      <p:ext uri="{BB962C8B-B14F-4D97-AF65-F5344CB8AC3E}">
        <p14:creationId xmlns:p14="http://schemas.microsoft.com/office/powerpoint/2010/main" val="41550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8"/>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Benefits and challenges</a:t>
            </a:r>
            <a:endParaRPr dirty="0"/>
          </a:p>
        </p:txBody>
      </p:sp>
      <p:sp>
        <p:nvSpPr>
          <p:cNvPr id="452" name="Google Shape;452;p38"/>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3</a:t>
            </a:r>
            <a:endParaRPr sz="2400" dirty="0">
              <a:latin typeface="Lora"/>
              <a:ea typeface="Lora"/>
              <a:cs typeface="Lora"/>
              <a:sym typeface="Lora"/>
            </a:endParaRPr>
          </a:p>
        </p:txBody>
      </p:sp>
    </p:spTree>
    <p:extLst>
      <p:ext uri="{BB962C8B-B14F-4D97-AF65-F5344CB8AC3E}">
        <p14:creationId xmlns:p14="http://schemas.microsoft.com/office/powerpoint/2010/main" val="3000447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Benefits and challenges</a:t>
            </a:r>
            <a:endParaRPr dirty="0"/>
          </a:p>
        </p:txBody>
      </p:sp>
      <p:sp>
        <p:nvSpPr>
          <p:cNvPr id="171" name="Google Shape;171;p20"/>
          <p:cNvSpPr txBox="1">
            <a:spLocks noGrp="1"/>
          </p:cNvSpPr>
          <p:nvPr>
            <p:ph type="body" idx="1"/>
          </p:nvPr>
        </p:nvSpPr>
        <p:spPr>
          <a:xfrm>
            <a:off x="1381250" y="1651075"/>
            <a:ext cx="3442998" cy="3122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highlight>
                  <a:schemeClr val="accent1"/>
                </a:highlight>
              </a:rPr>
              <a:t>Benefits</a:t>
            </a:r>
            <a:endParaRPr b="1" dirty="0">
              <a:highlight>
                <a:schemeClr val="accent1"/>
              </a:highlight>
            </a:endParaRPr>
          </a:p>
          <a:p>
            <a:pPr marL="285750" indent="-285750"/>
            <a:r>
              <a:rPr lang="en-US" dirty="0"/>
              <a:t>improvement in students’ achievement and engagement (</a:t>
            </a:r>
            <a:r>
              <a:rPr lang="en-US" dirty="0" err="1"/>
              <a:t>Smale-Jacobse</a:t>
            </a:r>
            <a:r>
              <a:rPr lang="en-US" dirty="0"/>
              <a:t> et al., 2019) </a:t>
            </a:r>
          </a:p>
          <a:p>
            <a:pPr marL="285750" indent="-285750"/>
            <a:r>
              <a:rPr lang="en-US" dirty="0"/>
              <a:t>personalization of the learning experience based on students’ interests and learning needs </a:t>
            </a:r>
          </a:p>
          <a:p>
            <a:pPr marL="285750" indent="-285750"/>
            <a:r>
              <a:rPr lang="en-US" dirty="0"/>
              <a:t>exposure to various resources and linguistic materials </a:t>
            </a:r>
          </a:p>
        </p:txBody>
      </p:sp>
      <p:sp>
        <p:nvSpPr>
          <p:cNvPr id="172" name="Google Shape;172;p20"/>
          <p:cNvSpPr txBox="1">
            <a:spLocks noGrp="1"/>
          </p:cNvSpPr>
          <p:nvPr>
            <p:ph type="body" idx="2"/>
          </p:nvPr>
        </p:nvSpPr>
        <p:spPr>
          <a:xfrm>
            <a:off x="5100229" y="1627451"/>
            <a:ext cx="3442998" cy="3122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highlight>
                  <a:schemeClr val="accent1"/>
                </a:highlight>
              </a:rPr>
              <a:t>Challenges</a:t>
            </a:r>
            <a:endParaRPr b="1" dirty="0">
              <a:highlight>
                <a:schemeClr val="accent1"/>
              </a:highlight>
            </a:endParaRPr>
          </a:p>
          <a:p>
            <a:pPr marL="285750" indent="-285750"/>
            <a:r>
              <a:rPr lang="en-US" dirty="0"/>
              <a:t>access to some materials </a:t>
            </a:r>
          </a:p>
          <a:p>
            <a:pPr marL="285750" indent="-285750"/>
            <a:r>
              <a:rPr lang="en-US" dirty="0"/>
              <a:t>abundance of options</a:t>
            </a:r>
          </a:p>
          <a:p>
            <a:pPr marL="285750" indent="-285750"/>
            <a:r>
              <a:rPr lang="en-US" dirty="0"/>
              <a:t>students’ reluctance to take responsibility for learning </a:t>
            </a:r>
          </a:p>
          <a:p>
            <a:pPr marL="285750" indent="-285750"/>
            <a:r>
              <a:rPr lang="en-US" dirty="0"/>
              <a:t>lack of explicit connections to course curriculum and/or not enough checkpoints</a:t>
            </a: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Wrapping Up</a:t>
            </a:r>
            <a:endParaRPr dirty="0"/>
          </a:p>
        </p:txBody>
      </p:sp>
      <p:grpSp>
        <p:nvGrpSpPr>
          <p:cNvPr id="339" name="Google Shape;339;p31"/>
          <p:cNvGrpSpPr/>
          <p:nvPr/>
        </p:nvGrpSpPr>
        <p:grpSpPr>
          <a:xfrm>
            <a:off x="916458" y="1019750"/>
            <a:ext cx="214625" cy="214625"/>
            <a:chOff x="2594050" y="1631825"/>
            <a:chExt cx="439625" cy="439625"/>
          </a:xfrm>
        </p:grpSpPr>
        <p:sp>
          <p:nvSpPr>
            <p:cNvPr id="340" name="Google Shape;340;p31"/>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grpSp>
        <p:nvGrpSpPr>
          <p:cNvPr id="2" name="Google Shape;1522;p49">
            <a:extLst>
              <a:ext uri="{FF2B5EF4-FFF2-40B4-BE49-F238E27FC236}">
                <a16:creationId xmlns:a16="http://schemas.microsoft.com/office/drawing/2014/main" id="{3287B45D-E823-A2FE-DC87-B2F71EAB2537}"/>
              </a:ext>
            </a:extLst>
          </p:cNvPr>
          <p:cNvGrpSpPr/>
          <p:nvPr/>
        </p:nvGrpSpPr>
        <p:grpSpPr>
          <a:xfrm>
            <a:off x="2056743" y="1331712"/>
            <a:ext cx="5030514" cy="3549064"/>
            <a:chOff x="557511" y="3214925"/>
            <a:chExt cx="719836" cy="720150"/>
          </a:xfrm>
        </p:grpSpPr>
        <p:sp>
          <p:nvSpPr>
            <p:cNvPr id="3" name="Google Shape;1523;p49">
              <a:extLst>
                <a:ext uri="{FF2B5EF4-FFF2-40B4-BE49-F238E27FC236}">
                  <a16:creationId xmlns:a16="http://schemas.microsoft.com/office/drawing/2014/main" id="{672EE922-0826-FD8D-191F-0232960D6459}"/>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2400" i="0" u="none" strike="noStrike" cap="none" dirty="0">
                  <a:solidFill>
                    <a:schemeClr val="dk1"/>
                  </a:solidFill>
                  <a:latin typeface="Quattrocento Sans"/>
                  <a:ea typeface="Quattrocento Sans"/>
                  <a:cs typeface="Quattrocento Sans"/>
                  <a:sym typeface="Quattrocento Sans"/>
                </a:rPr>
                <a:t>Semester-long Independent </a:t>
              </a:r>
            </a:p>
            <a:p>
              <a:pPr marL="0" marR="0" lvl="0" indent="0" algn="l" rtl="0">
                <a:lnSpc>
                  <a:spcPct val="100000"/>
                </a:lnSpc>
                <a:spcBef>
                  <a:spcPts val="0"/>
                </a:spcBef>
                <a:spcAft>
                  <a:spcPts val="0"/>
                </a:spcAft>
                <a:buClr>
                  <a:schemeClr val="dk1"/>
                </a:buClr>
                <a:buSzPts val="1400"/>
                <a:buFont typeface="Calibri"/>
                <a:buNone/>
              </a:pPr>
              <a:r>
                <a:rPr lang="en-US" sz="2400" i="0" u="none" strike="noStrike" cap="none" dirty="0">
                  <a:solidFill>
                    <a:schemeClr val="dk1"/>
                  </a:solidFill>
                  <a:latin typeface="Quattrocento Sans"/>
                  <a:ea typeface="Quattrocento Sans"/>
                  <a:cs typeface="Quattrocento Sans"/>
                  <a:sym typeface="Quattrocento Sans"/>
                </a:rPr>
                <a:t>Learning Assignment</a:t>
              </a:r>
            </a:p>
            <a:p>
              <a:pPr marL="0" marR="0" lvl="0" indent="0" algn="l" rtl="0">
                <a:lnSpc>
                  <a:spcPct val="100000"/>
                </a:lnSpc>
                <a:spcBef>
                  <a:spcPts val="0"/>
                </a:spcBef>
                <a:spcAft>
                  <a:spcPts val="0"/>
                </a:spcAft>
                <a:buClr>
                  <a:schemeClr val="dk1"/>
                </a:buClr>
                <a:buSzPts val="1400"/>
                <a:buFont typeface="Calibri"/>
                <a:buNone/>
              </a:pPr>
              <a:endParaRPr sz="1600" i="0" u="none" strike="noStrike" cap="none" dirty="0">
                <a:solidFill>
                  <a:schemeClr val="dk1"/>
                </a:solidFill>
                <a:latin typeface="Quattrocento Sans"/>
                <a:ea typeface="Quattrocento Sans"/>
                <a:cs typeface="Quattrocento Sans"/>
                <a:sym typeface="Quattrocento Sans"/>
              </a:endParaRPr>
            </a:p>
          </p:txBody>
        </p:sp>
        <p:sp>
          <p:nvSpPr>
            <p:cNvPr id="4" name="Google Shape;1524;p49">
              <a:extLst>
                <a:ext uri="{FF2B5EF4-FFF2-40B4-BE49-F238E27FC236}">
                  <a16:creationId xmlns:a16="http://schemas.microsoft.com/office/drawing/2014/main" id="{746738B2-FDFB-2D68-D018-B82A035DC74F}"/>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1400"/>
                <a:buFont typeface="Calibri"/>
                <a:buNone/>
              </a:pPr>
              <a:r>
                <a:rPr lang="en-US" sz="2500" i="0" u="none" strike="noStrike" cap="none" dirty="0">
                  <a:solidFill>
                    <a:schemeClr val="dk1"/>
                  </a:solidFill>
                  <a:latin typeface="Quattrocento Sans"/>
                  <a:ea typeface="Quattrocento Sans"/>
                  <a:cs typeface="Quattrocento Sans"/>
                  <a:sym typeface="Quattrocento Sans"/>
                </a:rPr>
                <a:t>Challenges, benefits, &amp; implications</a:t>
              </a:r>
            </a:p>
          </p:txBody>
        </p:sp>
        <p:sp>
          <p:nvSpPr>
            <p:cNvPr id="5" name="Google Shape;1525;p49">
              <a:extLst>
                <a:ext uri="{FF2B5EF4-FFF2-40B4-BE49-F238E27FC236}">
                  <a16:creationId xmlns:a16="http://schemas.microsoft.com/office/drawing/2014/main" id="{599543E2-0679-C2AF-690F-B04EE0C95123}"/>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b" anchorCtr="0">
              <a:noAutofit/>
            </a:bodyPr>
            <a:lstStyle/>
            <a:p>
              <a:pPr>
                <a:buClr>
                  <a:schemeClr val="dk1"/>
                </a:buClr>
                <a:buSzPts val="1400"/>
              </a:pPr>
              <a:endParaRPr lang="en-US" sz="1800" dirty="0">
                <a:solidFill>
                  <a:schemeClr val="dk1"/>
                </a:solidFill>
                <a:latin typeface="Quattrocento Sans"/>
                <a:ea typeface="Quattrocento Sans"/>
                <a:cs typeface="Quattrocento Sans"/>
                <a:sym typeface="Quattrocento Sans"/>
              </a:endParaRPr>
            </a:p>
            <a:p>
              <a:pPr>
                <a:buClr>
                  <a:schemeClr val="dk1"/>
                </a:buClr>
                <a:buSzPts val="1400"/>
              </a:pPr>
              <a:endParaRPr lang="en-US" sz="1800" dirty="0">
                <a:solidFill>
                  <a:schemeClr val="dk1"/>
                </a:solidFill>
                <a:latin typeface="Quattrocento Sans"/>
                <a:ea typeface="Quattrocento Sans"/>
                <a:cs typeface="Quattrocento Sans"/>
                <a:sym typeface="Quattrocento Sans"/>
              </a:endParaRPr>
            </a:p>
            <a:p>
              <a:pPr>
                <a:buClr>
                  <a:schemeClr val="dk1"/>
                </a:buClr>
                <a:buSzPts val="1400"/>
              </a:pPr>
              <a:endParaRPr lang="en-US" sz="1800" dirty="0">
                <a:solidFill>
                  <a:schemeClr val="dk1"/>
                </a:solidFill>
                <a:latin typeface="Quattrocento Sans"/>
                <a:ea typeface="Quattrocento Sans"/>
                <a:cs typeface="Quattrocento Sans"/>
                <a:sym typeface="Quattrocento Sans"/>
              </a:endParaRPr>
            </a:p>
            <a:p>
              <a:pPr>
                <a:buClr>
                  <a:schemeClr val="dk1"/>
                </a:buClr>
                <a:buSzPts val="1400"/>
              </a:pPr>
              <a:endParaRPr lang="en-US" sz="1800" dirty="0">
                <a:solidFill>
                  <a:schemeClr val="dk1"/>
                </a:solidFill>
                <a:latin typeface="Quattrocento Sans"/>
                <a:ea typeface="Quattrocento Sans"/>
                <a:cs typeface="Quattrocento Sans"/>
                <a:sym typeface="Quattrocento Sans"/>
              </a:endParaRPr>
            </a:p>
            <a:p>
              <a:pPr>
                <a:buClr>
                  <a:schemeClr val="dk1"/>
                </a:buClr>
                <a:buSzPts val="1400"/>
              </a:pPr>
              <a:endParaRPr lang="en-US" sz="1800" dirty="0">
                <a:solidFill>
                  <a:schemeClr val="dk1"/>
                </a:solidFill>
                <a:latin typeface="Quattrocento Sans"/>
                <a:ea typeface="Quattrocento Sans"/>
                <a:cs typeface="Quattrocento Sans"/>
                <a:sym typeface="Quattrocento Sans"/>
              </a:endParaRPr>
            </a:p>
            <a:p>
              <a:pPr>
                <a:buClr>
                  <a:schemeClr val="dk1"/>
                </a:buClr>
                <a:buSzPts val="1400"/>
              </a:pPr>
              <a:endParaRPr lang="en-US" sz="1800" dirty="0">
                <a:solidFill>
                  <a:schemeClr val="dk1"/>
                </a:solidFill>
                <a:latin typeface="Quattrocento Sans"/>
                <a:ea typeface="Quattrocento Sans"/>
                <a:cs typeface="Quattrocento Sans"/>
                <a:sym typeface="Quattrocento Sans"/>
              </a:endParaRPr>
            </a:p>
            <a:p>
              <a:pPr>
                <a:buClr>
                  <a:schemeClr val="dk1"/>
                </a:buClr>
                <a:buSzPts val="1400"/>
              </a:pPr>
              <a:endParaRPr lang="en-US" sz="1800" dirty="0">
                <a:solidFill>
                  <a:schemeClr val="dk1"/>
                </a:solidFill>
                <a:latin typeface="Quattrocento Sans"/>
                <a:ea typeface="Quattrocento Sans"/>
                <a:cs typeface="Quattrocento Sans"/>
                <a:sym typeface="Quattrocento Sans"/>
              </a:endParaRPr>
            </a:p>
            <a:p>
              <a:pPr>
                <a:buClr>
                  <a:schemeClr val="dk1"/>
                </a:buClr>
                <a:buSzPts val="1400"/>
              </a:pPr>
              <a:endParaRPr lang="en-US" sz="1800" dirty="0">
                <a:solidFill>
                  <a:schemeClr val="dk1"/>
                </a:solidFill>
                <a:latin typeface="Quattrocento Sans"/>
                <a:ea typeface="Quattrocento Sans"/>
                <a:cs typeface="Quattrocento Sans"/>
                <a:sym typeface="Quattrocento Sans"/>
              </a:endParaRPr>
            </a:p>
            <a:p>
              <a:pPr>
                <a:buClr>
                  <a:schemeClr val="dk1"/>
                </a:buClr>
                <a:buSzPts val="1400"/>
              </a:pPr>
              <a:r>
                <a:rPr lang="en-US" sz="1800" dirty="0">
                  <a:solidFill>
                    <a:schemeClr val="dk1"/>
                  </a:solidFill>
                  <a:latin typeface="Quattrocento Sans"/>
                  <a:ea typeface="Quattrocento Sans"/>
                  <a:cs typeface="Quattrocento Sans"/>
                  <a:sym typeface="Quattrocento Sans"/>
                </a:rPr>
                <a:t>I</a:t>
              </a:r>
              <a:r>
                <a:rPr lang="en-US" sz="1800" i="0" u="none" strike="noStrike" cap="none" dirty="0">
                  <a:solidFill>
                    <a:schemeClr val="dk1"/>
                  </a:solidFill>
                  <a:latin typeface="Quattrocento Sans"/>
                  <a:ea typeface="Quattrocento Sans"/>
                  <a:cs typeface="Quattrocento Sans"/>
                  <a:sym typeface="Quattrocento Sans"/>
                </a:rPr>
                <a:t>ntroducing, assessing, and integrating </a:t>
              </a:r>
              <a:r>
                <a:rPr lang="en-US" sz="1800" dirty="0">
                  <a:solidFill>
                    <a:schemeClr val="dk1"/>
                  </a:solidFill>
                  <a:latin typeface="Quattrocento Sans"/>
                  <a:ea typeface="Quattrocento Sans"/>
                  <a:cs typeface="Quattrocento Sans"/>
                  <a:sym typeface="Quattrocento Sans"/>
                </a:rPr>
                <a:t>this assignment </a:t>
              </a:r>
              <a:r>
                <a:rPr lang="en-US" sz="1800" i="0" u="none" strike="noStrike" cap="none" dirty="0">
                  <a:solidFill>
                    <a:schemeClr val="dk1"/>
                  </a:solidFill>
                  <a:latin typeface="Quattrocento Sans"/>
                  <a:ea typeface="Quattrocento Sans"/>
                  <a:cs typeface="Quattrocento Sans"/>
                  <a:sym typeface="Quattrocento Sans"/>
                </a:rPr>
                <a:t>into a linguistics class curriculum </a:t>
              </a:r>
            </a:p>
            <a:p>
              <a:pPr marL="0" marR="0" lvl="0" indent="0" algn="l" rtl="0">
                <a:lnSpc>
                  <a:spcPct val="100000"/>
                </a:lnSpc>
                <a:spcBef>
                  <a:spcPts val="0"/>
                </a:spcBef>
                <a:spcAft>
                  <a:spcPts val="0"/>
                </a:spcAft>
                <a:buClr>
                  <a:schemeClr val="dk1"/>
                </a:buClr>
                <a:buSzPts val="1400"/>
                <a:buFont typeface="Calibri"/>
                <a:buNone/>
              </a:pPr>
              <a:endParaRPr sz="1800" i="0" u="none" strike="noStrike" cap="none" dirty="0">
                <a:solidFill>
                  <a:schemeClr val="dk1"/>
                </a:solidFill>
                <a:latin typeface="Quattrocento Sans"/>
                <a:ea typeface="Quattrocento Sans"/>
                <a:cs typeface="Quattrocento Sans"/>
                <a:sym typeface="Quattrocento Sans"/>
              </a:endParaRPr>
            </a:p>
          </p:txBody>
        </p:sp>
        <p:sp>
          <p:nvSpPr>
            <p:cNvPr id="6" name="Google Shape;1526;p49">
              <a:extLst>
                <a:ext uri="{FF2B5EF4-FFF2-40B4-BE49-F238E27FC236}">
                  <a16:creationId xmlns:a16="http://schemas.microsoft.com/office/drawing/2014/main" id="{4101138D-2879-FDBB-36E8-ABC24D2F495B}"/>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b" anchorCtr="0">
              <a:noAutofit/>
            </a:bodyPr>
            <a:lstStyle/>
            <a:p>
              <a:pPr algn="r">
                <a:buClr>
                  <a:schemeClr val="dk1"/>
                </a:buClr>
                <a:buSzPts val="1400"/>
              </a:pPr>
              <a:r>
                <a:rPr lang="en-US" sz="2400" i="0" u="none" strike="noStrike" cap="none" dirty="0">
                  <a:solidFill>
                    <a:schemeClr val="dk1"/>
                  </a:solidFill>
                  <a:latin typeface="Quattrocento Sans"/>
                  <a:ea typeface="Quattrocento Sans"/>
                  <a:cs typeface="Quattrocento Sans"/>
                  <a:sym typeface="Quattrocento Sans"/>
                </a:rPr>
                <a:t>Handout </a:t>
              </a:r>
            </a:p>
            <a:p>
              <a:pPr algn="r">
                <a:buClr>
                  <a:schemeClr val="dk1"/>
                </a:buClr>
                <a:buSzPts val="1400"/>
              </a:pPr>
              <a:r>
                <a:rPr lang="en-US" sz="2400" i="0" u="none" strike="noStrike" cap="none" dirty="0">
                  <a:solidFill>
                    <a:schemeClr val="dk1"/>
                  </a:solidFill>
                  <a:latin typeface="Quattrocento Sans"/>
                  <a:ea typeface="Quattrocento Sans"/>
                  <a:cs typeface="Quattrocento Sans"/>
                  <a:sym typeface="Quattrocento Sans"/>
                </a:rPr>
                <a:t>with the list of resources</a:t>
              </a:r>
              <a:endParaRPr sz="2400" i="0" u="none" strike="noStrike" cap="none" dirty="0">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References</a:t>
            </a:r>
            <a:endParaRPr dirty="0">
              <a:highlight>
                <a:schemeClr val="accent1"/>
              </a:highlight>
            </a:endParaRPr>
          </a:p>
        </p:txBody>
      </p:sp>
      <p:sp>
        <p:nvSpPr>
          <p:cNvPr id="125" name="Google Shape;125;p17"/>
          <p:cNvSpPr txBox="1">
            <a:spLocks noGrp="1"/>
          </p:cNvSpPr>
          <p:nvPr>
            <p:ph type="body" idx="1"/>
          </p:nvPr>
        </p:nvSpPr>
        <p:spPr>
          <a:xfrm>
            <a:off x="651822" y="1472049"/>
            <a:ext cx="7891405" cy="3515587"/>
          </a:xfrm>
          <a:prstGeom prst="rect">
            <a:avLst/>
          </a:prstGeom>
        </p:spPr>
        <p:txBody>
          <a:bodyPr spcFirstLastPara="1" wrap="square" lIns="91425" tIns="91425" rIns="91425" bIns="91425" anchor="t" anchorCtr="0">
            <a:noAutofit/>
          </a:bodyPr>
          <a:lstStyle/>
          <a:p>
            <a:pPr marL="0" indent="0">
              <a:spcBef>
                <a:spcPts val="0"/>
              </a:spcBef>
              <a:buNone/>
            </a:pPr>
            <a:r>
              <a:rPr lang="en-US" sz="1050" dirty="0">
                <a:effectLst/>
                <a:latin typeface="Quattrocento Sans" panose="020B0502050000020003" pitchFamily="34" charset="0"/>
                <a:ea typeface="Arial" panose="020B0604020202020204" pitchFamily="34" charset="0"/>
              </a:rPr>
              <a:t>Ambrose, S. A., et al. (2010). </a:t>
            </a:r>
            <a:r>
              <a:rPr lang="en-US" sz="1050" i="1" dirty="0">
                <a:effectLst/>
                <a:latin typeface="Quattrocento Sans" panose="020B0502050000020003" pitchFamily="34" charset="0"/>
                <a:ea typeface="Arial" panose="020B0604020202020204" pitchFamily="34" charset="0"/>
              </a:rPr>
              <a:t>How learning works: Seven research-based principles for smart teaching</a:t>
            </a:r>
            <a:r>
              <a:rPr lang="en-US" sz="1050" dirty="0">
                <a:effectLst/>
                <a:latin typeface="Quattrocento Sans" panose="020B0502050000020003" pitchFamily="34" charset="0"/>
                <a:ea typeface="Arial" panose="020B0604020202020204" pitchFamily="34" charset="0"/>
              </a:rPr>
              <a:t>. San Francisco, CA: Jossey-Bass.</a:t>
            </a:r>
          </a:p>
          <a:p>
            <a:pPr marL="0" indent="0">
              <a:spcBef>
                <a:spcPts val="0"/>
              </a:spcBef>
              <a:buNone/>
            </a:pPr>
            <a:endParaRPr lang="en-US" sz="1050" dirty="0">
              <a:latin typeface="Quattrocento Sans" panose="020B0502050000020003" pitchFamily="34" charset="0"/>
              <a:ea typeface="Arial" panose="020B0604020202020204" pitchFamily="34" charset="0"/>
            </a:endParaRPr>
          </a:p>
          <a:p>
            <a:pPr marL="0" indent="0">
              <a:spcBef>
                <a:spcPts val="0"/>
              </a:spcBef>
              <a:buNone/>
            </a:pPr>
            <a:r>
              <a:rPr lang="en-US" sz="1050" dirty="0">
                <a:effectLst/>
                <a:latin typeface="Quattrocento Sans" panose="020B0502050000020003" pitchFamily="34" charset="0"/>
                <a:ea typeface="Arial" panose="020B0604020202020204" pitchFamily="34" charset="0"/>
              </a:rPr>
              <a:t>Anderson, M. (2016). </a:t>
            </a:r>
            <a:r>
              <a:rPr lang="en-US" sz="1050" i="1" dirty="0">
                <a:effectLst/>
                <a:latin typeface="Quattrocento Sans" panose="020B0502050000020003" pitchFamily="34" charset="0"/>
                <a:ea typeface="Arial" panose="020B0604020202020204" pitchFamily="34" charset="0"/>
              </a:rPr>
              <a:t>Learning to choose, choosing to learn: The key to student motivation &amp; achievement</a:t>
            </a:r>
            <a:r>
              <a:rPr lang="en-US" sz="1050" dirty="0">
                <a:effectLst/>
                <a:latin typeface="Quattrocento Sans" panose="020B0502050000020003" pitchFamily="34" charset="0"/>
                <a:ea typeface="Arial" panose="020B0604020202020204" pitchFamily="34" charset="0"/>
              </a:rPr>
              <a:t>. ASCD.</a:t>
            </a:r>
          </a:p>
          <a:p>
            <a:pPr marL="0" indent="0">
              <a:spcBef>
                <a:spcPts val="0"/>
              </a:spcBef>
              <a:buNone/>
            </a:pPr>
            <a:endParaRPr lang="en-US" sz="1050" dirty="0">
              <a:latin typeface="Quattrocento Sans" panose="020B0502050000020003" pitchFamily="34" charset="0"/>
              <a:ea typeface="Arial" panose="020B0604020202020204" pitchFamily="34" charset="0"/>
            </a:endParaRPr>
          </a:p>
          <a:p>
            <a:pPr marL="0" indent="0">
              <a:spcBef>
                <a:spcPts val="0"/>
              </a:spcBef>
              <a:buNone/>
            </a:pPr>
            <a:r>
              <a:rPr lang="en-US" sz="1050" dirty="0">
                <a:effectLst/>
                <a:latin typeface="Quattrocento Sans" panose="020B0502050000020003" pitchFamily="34" charset="0"/>
                <a:ea typeface="Arial" panose="020B0604020202020204" pitchFamily="34" charset="0"/>
              </a:rPr>
              <a:t>Danley, A., &amp; Williams, C. (2020). Choice in learning: Differentiating instruction in the college classroom. </a:t>
            </a:r>
            <a:r>
              <a:rPr lang="en-US" sz="1050" i="1" dirty="0" err="1">
                <a:effectLst/>
                <a:latin typeface="Quattrocento Sans" panose="020B0502050000020003" pitchFamily="34" charset="0"/>
                <a:ea typeface="Arial" panose="020B0604020202020204" pitchFamily="34" charset="0"/>
              </a:rPr>
              <a:t>InSight</a:t>
            </a:r>
            <a:r>
              <a:rPr lang="en-US" sz="1050" i="1" dirty="0">
                <a:effectLst/>
                <a:latin typeface="Quattrocento Sans" panose="020B0502050000020003" pitchFamily="34" charset="0"/>
                <a:ea typeface="Arial" panose="020B0604020202020204" pitchFamily="34" charset="0"/>
              </a:rPr>
              <a:t>: A Journal of Scholarly Teaching</a:t>
            </a:r>
            <a:r>
              <a:rPr lang="en-US" sz="1050" dirty="0">
                <a:effectLst/>
                <a:latin typeface="Quattrocento Sans" panose="020B0502050000020003" pitchFamily="34" charset="0"/>
                <a:ea typeface="Arial" panose="020B0604020202020204" pitchFamily="34" charset="0"/>
              </a:rPr>
              <a:t>, </a:t>
            </a:r>
            <a:r>
              <a:rPr lang="en-US" sz="1050" i="1" dirty="0">
                <a:effectLst/>
                <a:latin typeface="Quattrocento Sans" panose="020B0502050000020003" pitchFamily="34" charset="0"/>
                <a:ea typeface="Arial" panose="020B0604020202020204" pitchFamily="34" charset="0"/>
              </a:rPr>
              <a:t>15</a:t>
            </a:r>
            <a:r>
              <a:rPr lang="en-US" sz="1050" dirty="0">
                <a:effectLst/>
                <a:latin typeface="Quattrocento Sans" panose="020B0502050000020003" pitchFamily="34" charset="0"/>
                <a:ea typeface="Arial" panose="020B0604020202020204" pitchFamily="34" charset="0"/>
              </a:rPr>
              <a:t>, 83-104. </a:t>
            </a:r>
            <a:r>
              <a:rPr lang="en-US" sz="1050" dirty="0" err="1">
                <a:effectLst/>
                <a:latin typeface="Quattrocento Sans" panose="020B0502050000020003" pitchFamily="34" charset="0"/>
                <a:ea typeface="Arial" panose="020B0604020202020204" pitchFamily="34" charset="0"/>
              </a:rPr>
              <a:t>doi.org</a:t>
            </a:r>
            <a:r>
              <a:rPr lang="en-US" sz="1050" dirty="0">
                <a:effectLst/>
                <a:latin typeface="Quattrocento Sans" panose="020B0502050000020003" pitchFamily="34" charset="0"/>
                <a:ea typeface="Arial" panose="020B0604020202020204" pitchFamily="34" charset="0"/>
              </a:rPr>
              <a:t>/10.46504/15202005da </a:t>
            </a:r>
          </a:p>
          <a:p>
            <a:pPr marL="0" indent="0">
              <a:spcBef>
                <a:spcPts val="0"/>
              </a:spcBef>
              <a:buNone/>
            </a:pPr>
            <a:endParaRPr lang="en-US" sz="1050" dirty="0">
              <a:latin typeface="Quattrocento Sans" panose="020B0502050000020003" pitchFamily="34" charset="0"/>
              <a:ea typeface="Arial" panose="020B0604020202020204" pitchFamily="34" charset="0"/>
            </a:endParaRPr>
          </a:p>
          <a:p>
            <a:pPr marL="0" indent="0">
              <a:spcBef>
                <a:spcPts val="0"/>
              </a:spcBef>
              <a:buNone/>
            </a:pPr>
            <a:r>
              <a:rPr lang="en-US" sz="1050" dirty="0">
                <a:effectLst/>
                <a:latin typeface="Quattrocento Sans" panose="020B0502050000020003" pitchFamily="34" charset="0"/>
                <a:ea typeface="Arial" panose="020B0604020202020204" pitchFamily="34" charset="0"/>
              </a:rPr>
              <a:t>Fitzgerald, H., Bruns, K., </a:t>
            </a:r>
            <a:r>
              <a:rPr lang="en-US" sz="1050" dirty="0" err="1">
                <a:effectLst/>
                <a:latin typeface="Quattrocento Sans" panose="020B0502050000020003" pitchFamily="34" charset="0"/>
                <a:ea typeface="Arial" panose="020B0604020202020204" pitchFamily="34" charset="0"/>
              </a:rPr>
              <a:t>Sonka</a:t>
            </a:r>
            <a:r>
              <a:rPr lang="en-US" sz="1050" dirty="0">
                <a:effectLst/>
                <a:latin typeface="Quattrocento Sans" panose="020B0502050000020003" pitchFamily="34" charset="0"/>
                <a:ea typeface="Arial" panose="020B0604020202020204" pitchFamily="34" charset="0"/>
              </a:rPr>
              <a:t>, S., </a:t>
            </a:r>
            <a:r>
              <a:rPr lang="en-US" sz="1050" dirty="0" err="1">
                <a:effectLst/>
                <a:latin typeface="Quattrocento Sans" panose="020B0502050000020003" pitchFamily="34" charset="0"/>
                <a:ea typeface="Arial" panose="020B0604020202020204" pitchFamily="34" charset="0"/>
              </a:rPr>
              <a:t>Furco</a:t>
            </a:r>
            <a:r>
              <a:rPr lang="en-US" sz="1050" dirty="0">
                <a:effectLst/>
                <a:latin typeface="Quattrocento Sans" panose="020B0502050000020003" pitchFamily="34" charset="0"/>
                <a:ea typeface="Arial" panose="020B0604020202020204" pitchFamily="34" charset="0"/>
              </a:rPr>
              <a:t>, A., &amp; Swanson, L. (2016). The centrality of engagement in higher education. </a:t>
            </a:r>
            <a:r>
              <a:rPr lang="en-US" sz="1050" i="1" dirty="0">
                <a:effectLst/>
                <a:latin typeface="Quattrocento Sans" panose="020B0502050000020003" pitchFamily="34" charset="0"/>
                <a:ea typeface="Arial" panose="020B0604020202020204" pitchFamily="34" charset="0"/>
              </a:rPr>
              <a:t>Journal of Higher Education Outreach and Engagement</a:t>
            </a:r>
            <a:r>
              <a:rPr lang="en-US" sz="1050" dirty="0">
                <a:effectLst/>
                <a:latin typeface="Quattrocento Sans" panose="020B0502050000020003" pitchFamily="34" charset="0"/>
                <a:ea typeface="Arial" panose="020B0604020202020204" pitchFamily="34" charset="0"/>
              </a:rPr>
              <a:t>, </a:t>
            </a:r>
            <a:r>
              <a:rPr lang="en-US" sz="1050" i="1" dirty="0">
                <a:effectLst/>
                <a:latin typeface="Quattrocento Sans" panose="020B0502050000020003" pitchFamily="34" charset="0"/>
                <a:ea typeface="Arial" panose="020B0604020202020204" pitchFamily="34" charset="0"/>
              </a:rPr>
              <a:t>20 </a:t>
            </a:r>
            <a:r>
              <a:rPr lang="en-US" sz="1050" dirty="0">
                <a:effectLst/>
                <a:latin typeface="Quattrocento Sans" panose="020B0502050000020003" pitchFamily="34" charset="0"/>
                <a:ea typeface="Arial" panose="020B0604020202020204" pitchFamily="34" charset="0"/>
              </a:rPr>
              <a:t>(1), 223–243.</a:t>
            </a:r>
          </a:p>
          <a:p>
            <a:pPr marL="0" indent="0">
              <a:spcBef>
                <a:spcPts val="0"/>
              </a:spcBef>
              <a:buNone/>
            </a:pPr>
            <a:endParaRPr lang="en-US" sz="1050" dirty="0">
              <a:latin typeface="Quattrocento Sans" panose="020B0502050000020003" pitchFamily="34" charset="0"/>
              <a:ea typeface="Arial" panose="020B0604020202020204" pitchFamily="34" charset="0"/>
            </a:endParaRPr>
          </a:p>
          <a:p>
            <a:pPr marL="0" indent="0">
              <a:spcBef>
                <a:spcPts val="0"/>
              </a:spcBef>
              <a:buNone/>
            </a:pPr>
            <a:r>
              <a:rPr lang="en-US" sz="1050" dirty="0">
                <a:effectLst/>
                <a:latin typeface="Quattrocento Sans" panose="020B0502050000020003" pitchFamily="34" charset="0"/>
                <a:ea typeface="Arial" panose="020B0604020202020204" pitchFamily="34" charset="0"/>
              </a:rPr>
              <a:t>Larsen-Freeman, D., Driver, P., Gao, X., and Mercer, S. (2021). </a:t>
            </a:r>
            <a:r>
              <a:rPr lang="en-US" sz="1050" i="1" dirty="0">
                <a:effectLst/>
                <a:latin typeface="Quattrocento Sans" panose="020B0502050000020003" pitchFamily="34" charset="0"/>
                <a:ea typeface="Arial" panose="020B0604020202020204" pitchFamily="34" charset="0"/>
              </a:rPr>
              <a:t>Learner Agency: Maximizing Learner Potential </a:t>
            </a:r>
            <a:r>
              <a:rPr lang="en-US" sz="1050" dirty="0">
                <a:effectLst/>
                <a:latin typeface="Quattrocento Sans" panose="020B0502050000020003" pitchFamily="34" charset="0"/>
                <a:ea typeface="Arial" panose="020B0604020202020204" pitchFamily="34" charset="0"/>
              </a:rPr>
              <a:t>[PDF]. </a:t>
            </a:r>
            <a:r>
              <a:rPr lang="en-US" sz="1050" dirty="0">
                <a:solidFill>
                  <a:srgbClr val="1155CC"/>
                </a:solidFill>
                <a:effectLst/>
                <a:latin typeface="Quattrocento Sans" panose="020B0502050000020003" pitchFamily="34" charset="0"/>
                <a:ea typeface="Arial" panose="020B0604020202020204" pitchFamily="34" charset="0"/>
                <a:hlinkClick r:id="rId3"/>
              </a:rPr>
              <a:t>www.oup.com/elt</a:t>
            </a:r>
            <a:r>
              <a:rPr lang="en-US" sz="1050">
                <a:solidFill>
                  <a:srgbClr val="1155CC"/>
                </a:solidFill>
                <a:effectLst/>
                <a:latin typeface="Quattrocento Sans" panose="020B0502050000020003" pitchFamily="34" charset="0"/>
                <a:ea typeface="Arial" panose="020B0604020202020204" pitchFamily="34" charset="0"/>
                <a:hlinkClick r:id="rId3"/>
              </a:rPr>
              <a:t>/expert</a:t>
            </a:r>
            <a:endParaRPr lang="en-US" sz="1050" dirty="0">
              <a:effectLst/>
              <a:latin typeface="Quattrocento Sans" panose="020B0502050000020003" pitchFamily="34" charset="0"/>
              <a:ea typeface="Arial" panose="020B0604020202020204" pitchFamily="34" charset="0"/>
            </a:endParaRPr>
          </a:p>
          <a:p>
            <a:pPr marL="0" indent="0">
              <a:spcBef>
                <a:spcPts val="0"/>
              </a:spcBef>
              <a:buNone/>
            </a:pPr>
            <a:endParaRPr lang="en-US" sz="1050" dirty="0">
              <a:latin typeface="Quattrocento Sans" panose="020B0502050000020003" pitchFamily="34" charset="0"/>
              <a:ea typeface="Arial" panose="020B0604020202020204" pitchFamily="34" charset="0"/>
            </a:endParaRPr>
          </a:p>
          <a:p>
            <a:pPr marL="0" indent="0">
              <a:spcBef>
                <a:spcPts val="0"/>
              </a:spcBef>
              <a:buNone/>
            </a:pPr>
            <a:r>
              <a:rPr lang="en-US" sz="1050" dirty="0" err="1">
                <a:effectLst/>
                <a:latin typeface="Quattrocento Sans" panose="020B0502050000020003" pitchFamily="34" charset="0"/>
                <a:ea typeface="Arial" panose="020B0604020202020204" pitchFamily="34" charset="0"/>
              </a:rPr>
              <a:t>Smale-Jacobse</a:t>
            </a:r>
            <a:r>
              <a:rPr lang="en-US" sz="1050" dirty="0">
                <a:effectLst/>
                <a:latin typeface="Quattrocento Sans" panose="020B0502050000020003" pitchFamily="34" charset="0"/>
                <a:ea typeface="Arial" panose="020B0604020202020204" pitchFamily="34" charset="0"/>
              </a:rPr>
              <a:t>, A. E., Meijer, A., Helms-Lorenz, M., &amp; Maulana, R. (2019). Differentiated instruction in secondary education: A systematic review of research evidence.</a:t>
            </a:r>
            <a:r>
              <a:rPr lang="en-US" sz="1050" i="1" dirty="0">
                <a:effectLst/>
                <a:latin typeface="Quattrocento Sans" panose="020B0502050000020003" pitchFamily="34" charset="0"/>
                <a:ea typeface="Arial" panose="020B0604020202020204" pitchFamily="34" charset="0"/>
              </a:rPr>
              <a:t> Frontiers in Psychology, 10</a:t>
            </a:r>
            <a:r>
              <a:rPr lang="en-US" sz="1050" dirty="0">
                <a:effectLst/>
                <a:latin typeface="Quattrocento Sans" panose="020B0502050000020003" pitchFamily="34" charset="0"/>
                <a:ea typeface="Arial" panose="020B0604020202020204" pitchFamily="34" charset="0"/>
              </a:rPr>
              <a:t>, 2366-2366. </a:t>
            </a:r>
            <a:r>
              <a:rPr lang="en-US" sz="1050" dirty="0">
                <a:latin typeface="Quattrocento Sans" panose="020B0502050000020003" pitchFamily="34" charset="0"/>
              </a:rPr>
              <a:t>doi.org/10.3389/fpsyg.2019.02366</a:t>
            </a:r>
          </a:p>
          <a:p>
            <a:pPr marL="0" indent="0">
              <a:spcBef>
                <a:spcPts val="0"/>
              </a:spcBef>
              <a:buNone/>
            </a:pPr>
            <a:endParaRPr lang="en-US" sz="1050" dirty="0">
              <a:solidFill>
                <a:srgbClr val="0066CC"/>
              </a:solidFill>
              <a:effectLst/>
              <a:highlight>
                <a:srgbClr val="FFFFFF"/>
              </a:highlight>
              <a:latin typeface="Quattrocento Sans" panose="020B0502050000020003" pitchFamily="34" charset="0"/>
              <a:ea typeface="Arial" panose="020B0604020202020204" pitchFamily="34" charset="0"/>
            </a:endParaRPr>
          </a:p>
          <a:p>
            <a:pPr marL="0" indent="0">
              <a:spcBef>
                <a:spcPts val="0"/>
              </a:spcBef>
              <a:buNone/>
            </a:pPr>
            <a:r>
              <a:rPr lang="en-US" sz="1050" dirty="0">
                <a:effectLst/>
                <a:highlight>
                  <a:srgbClr val="FFFFFF"/>
                </a:highlight>
                <a:latin typeface="Quattrocento Sans" panose="020B0502050000020003" pitchFamily="34" charset="0"/>
                <a:ea typeface="Arial" panose="020B0604020202020204" pitchFamily="34" charset="0"/>
              </a:rPr>
              <a:t>Tomlinson, C. A., Brighton, C., </a:t>
            </a:r>
            <a:r>
              <a:rPr lang="en-US" sz="1050" dirty="0" err="1">
                <a:effectLst/>
                <a:highlight>
                  <a:srgbClr val="FFFFFF"/>
                </a:highlight>
                <a:latin typeface="Quattrocento Sans" panose="020B0502050000020003" pitchFamily="34" charset="0"/>
                <a:ea typeface="Arial" panose="020B0604020202020204" pitchFamily="34" charset="0"/>
              </a:rPr>
              <a:t>Hertberg</a:t>
            </a:r>
            <a:r>
              <a:rPr lang="en-US" sz="1050" dirty="0">
                <a:effectLst/>
                <a:highlight>
                  <a:srgbClr val="FFFFFF"/>
                </a:highlight>
                <a:latin typeface="Quattrocento Sans" panose="020B0502050000020003" pitchFamily="34" charset="0"/>
                <a:ea typeface="Arial" panose="020B0604020202020204" pitchFamily="34" charset="0"/>
              </a:rPr>
              <a:t>, H., Callahan, C. M., Moon T. R., </a:t>
            </a:r>
            <a:r>
              <a:rPr lang="en-US" sz="1050" dirty="0" err="1">
                <a:effectLst/>
                <a:highlight>
                  <a:srgbClr val="FFFFFF"/>
                </a:highlight>
                <a:latin typeface="Quattrocento Sans" panose="020B0502050000020003" pitchFamily="34" charset="0"/>
                <a:ea typeface="Arial" panose="020B0604020202020204" pitchFamily="34" charset="0"/>
              </a:rPr>
              <a:t>Brimijoin</a:t>
            </a:r>
            <a:r>
              <a:rPr lang="en-US" sz="1050" dirty="0">
                <a:effectLst/>
                <a:highlight>
                  <a:srgbClr val="FFFFFF"/>
                </a:highlight>
                <a:latin typeface="Quattrocento Sans" panose="020B0502050000020003" pitchFamily="34" charset="0"/>
                <a:ea typeface="Arial" panose="020B0604020202020204" pitchFamily="34" charset="0"/>
              </a:rPr>
              <a:t> K., Conover, L. A, &amp; Reynolds, T. (2003). Differentiating instruction in response to student readiness, interest, and learning profile in academically diverse classrooms: A review of literature. </a:t>
            </a:r>
            <a:r>
              <a:rPr lang="en-US" sz="1050" i="1" dirty="0">
                <a:effectLst/>
                <a:highlight>
                  <a:srgbClr val="FFFFFF"/>
                </a:highlight>
                <a:latin typeface="Quattrocento Sans" panose="020B0502050000020003" pitchFamily="34" charset="0"/>
                <a:ea typeface="Arial" panose="020B0604020202020204" pitchFamily="34" charset="0"/>
              </a:rPr>
              <a:t>Journal for the Education of the Gifted,</a:t>
            </a:r>
            <a:r>
              <a:rPr lang="en-US" sz="1050" dirty="0">
                <a:effectLst/>
                <a:highlight>
                  <a:srgbClr val="FFFFFF"/>
                </a:highlight>
                <a:latin typeface="Quattrocento Sans" panose="020B0502050000020003" pitchFamily="34" charset="0"/>
                <a:ea typeface="Arial" panose="020B0604020202020204" pitchFamily="34" charset="0"/>
              </a:rPr>
              <a:t> </a:t>
            </a:r>
            <a:r>
              <a:rPr lang="en-US" sz="1050" i="1" dirty="0">
                <a:effectLst/>
                <a:highlight>
                  <a:srgbClr val="FFFFFF"/>
                </a:highlight>
                <a:latin typeface="Quattrocento Sans" panose="020B0502050000020003" pitchFamily="34" charset="0"/>
                <a:ea typeface="Arial" panose="020B0604020202020204" pitchFamily="34" charset="0"/>
              </a:rPr>
              <a:t>27</a:t>
            </a:r>
            <a:r>
              <a:rPr lang="en-US" sz="1050" dirty="0">
                <a:effectLst/>
                <a:highlight>
                  <a:srgbClr val="FFFFFF"/>
                </a:highlight>
                <a:latin typeface="Quattrocento Sans" panose="020B0502050000020003" pitchFamily="34" charset="0"/>
                <a:ea typeface="Arial" panose="020B0604020202020204" pitchFamily="34" charset="0"/>
              </a:rPr>
              <a:t> (2/3), 119–145. </a:t>
            </a:r>
            <a:r>
              <a:rPr lang="en-US" sz="1050" dirty="0" err="1">
                <a:effectLst/>
                <a:highlight>
                  <a:srgbClr val="FFFFFF"/>
                </a:highlight>
                <a:latin typeface="Quattrocento Sans" panose="020B0502050000020003" pitchFamily="34" charset="0"/>
                <a:ea typeface="Arial" panose="020B0604020202020204" pitchFamily="34" charset="0"/>
              </a:rPr>
              <a:t>doi.org</a:t>
            </a:r>
            <a:r>
              <a:rPr lang="en-US" sz="1050" dirty="0">
                <a:effectLst/>
                <a:highlight>
                  <a:srgbClr val="FFFFFF"/>
                </a:highlight>
                <a:latin typeface="Quattrocento Sans" panose="020B0502050000020003" pitchFamily="34" charset="0"/>
                <a:ea typeface="Arial" panose="020B0604020202020204" pitchFamily="34" charset="0"/>
              </a:rPr>
              <a:t>/10.1177/016235320302700203 </a:t>
            </a:r>
            <a:endParaRPr lang="en-US" sz="1050" dirty="0">
              <a:effectLst/>
              <a:latin typeface="Quattrocento Sans" panose="020B0502050000020003" pitchFamily="34" charset="0"/>
              <a:ea typeface="Arial" panose="020B0604020202020204" pitchFamily="34" charset="0"/>
            </a:endParaRPr>
          </a:p>
          <a:p>
            <a:pPr marL="76200" indent="0">
              <a:buNone/>
            </a:pPr>
            <a:br>
              <a:rPr lang="en-US" sz="1050" dirty="0">
                <a:effectLst/>
                <a:highlight>
                  <a:srgbClr val="FFFFFF"/>
                </a:highlight>
                <a:latin typeface="Quattrocento Sans" panose="020B0502050000020003" pitchFamily="34" charset="0"/>
                <a:ea typeface="Arial" panose="020B0604020202020204" pitchFamily="34" charset="0"/>
              </a:rPr>
            </a:br>
            <a:endParaRPr lang="en-US" sz="1050" dirty="0">
              <a:latin typeface="Quattrocento Sans" panose="020B0502050000020003"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149197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Presentation Slides Credits</a:t>
            </a:r>
            <a:endParaRPr dirty="0"/>
          </a:p>
        </p:txBody>
      </p:sp>
      <p:sp>
        <p:nvSpPr>
          <p:cNvPr id="425" name="Google Shape;425;p36"/>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dirty="0"/>
              <a:t>Special thanks to all the people who made and released these awesome resources for free:</a:t>
            </a:r>
            <a:endParaRPr dirty="0"/>
          </a:p>
          <a:p>
            <a:pPr marL="457200" lvl="0" indent="-381000" algn="l" rtl="0">
              <a:lnSpc>
                <a:spcPct val="115000"/>
              </a:lnSpc>
              <a:spcBef>
                <a:spcPts val="600"/>
              </a:spcBef>
              <a:spcAft>
                <a:spcPts val="0"/>
              </a:spcAft>
              <a:buClr>
                <a:srgbClr val="000000"/>
              </a:buClr>
              <a:buSzPts val="2400"/>
              <a:buChar char="◉"/>
            </a:pPr>
            <a:r>
              <a:rPr lang="en" dirty="0"/>
              <a:t>Presentation template by </a:t>
            </a:r>
            <a:r>
              <a:rPr lang="en" u="sng" dirty="0">
                <a:highlight>
                  <a:schemeClr val="accent1"/>
                </a:highlight>
                <a:hlinkClick r:id="rId3"/>
              </a:rPr>
              <a:t>SlidesCarnival</a:t>
            </a:r>
            <a:endParaRPr dirty="0">
              <a:highlight>
                <a:schemeClr val="accent1"/>
              </a:highlight>
            </a:endParaRPr>
          </a:p>
          <a:p>
            <a:pPr marL="457200" lvl="0" indent="-381000" algn="l" rtl="0">
              <a:lnSpc>
                <a:spcPct val="115000"/>
              </a:lnSpc>
              <a:spcBef>
                <a:spcPts val="0"/>
              </a:spcBef>
              <a:spcAft>
                <a:spcPts val="0"/>
              </a:spcAft>
              <a:buClr>
                <a:srgbClr val="000000"/>
              </a:buClr>
              <a:buSzPts val="2400"/>
              <a:buChar char="◉"/>
            </a:pPr>
            <a:r>
              <a:rPr lang="en" dirty="0"/>
              <a:t>Photographs by </a:t>
            </a:r>
            <a:r>
              <a:rPr lang="en" u="sng" dirty="0">
                <a:highlight>
                  <a:schemeClr val="accent1"/>
                </a:highlight>
                <a:hlinkClick r:id="rId4"/>
              </a:rPr>
              <a:t>Unsplash</a:t>
            </a:r>
            <a:endParaRPr dirty="0">
              <a:highlight>
                <a:schemeClr val="accent1"/>
              </a:highlight>
            </a:endParaRPr>
          </a:p>
          <a:p>
            <a:pPr marL="0" lvl="0" indent="0" algn="l" rtl="0">
              <a:spcBef>
                <a:spcPts val="600"/>
              </a:spcBef>
              <a:spcAft>
                <a:spcPts val="0"/>
              </a:spcAft>
              <a:buNone/>
            </a:pPr>
            <a:endParaRPr dirty="0"/>
          </a:p>
        </p:txBody>
      </p:sp>
      <p:grpSp>
        <p:nvGrpSpPr>
          <p:cNvPr id="426" name="Google Shape;426;p36"/>
          <p:cNvGrpSpPr/>
          <p:nvPr/>
        </p:nvGrpSpPr>
        <p:grpSpPr>
          <a:xfrm>
            <a:off x="916458" y="1019750"/>
            <a:ext cx="214625" cy="214625"/>
            <a:chOff x="2594050" y="1631825"/>
            <a:chExt cx="439625" cy="439625"/>
          </a:xfrm>
        </p:grpSpPr>
        <p:sp>
          <p:nvSpPr>
            <p:cNvPr id="427" name="Google Shape;427;p3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spTree>
    <p:extLst>
      <p:ext uri="{BB962C8B-B14F-4D97-AF65-F5344CB8AC3E}">
        <p14:creationId xmlns:p14="http://schemas.microsoft.com/office/powerpoint/2010/main" val="222430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subTitle" idx="4294967295"/>
          </p:nvPr>
        </p:nvSpPr>
        <p:spPr>
          <a:xfrm>
            <a:off x="23715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Any </a:t>
            </a:r>
            <a:r>
              <a:rPr lang="en" sz="3600" b="1" i="1" dirty="0">
                <a:highlight>
                  <a:schemeClr val="accent1"/>
                </a:highlight>
                <a:latin typeface="Lora"/>
                <a:ea typeface="Lora"/>
                <a:cs typeface="Lora"/>
                <a:sym typeface="Lora"/>
              </a:rPr>
              <a:t>questions</a:t>
            </a:r>
            <a:r>
              <a:rPr lang="en" sz="3600" b="1" i="1" dirty="0">
                <a:latin typeface="Lora"/>
                <a:ea typeface="Lora"/>
                <a:cs typeface="Lora"/>
                <a:sym typeface="Lora"/>
              </a:rPr>
              <a:t> ?</a:t>
            </a:r>
            <a:endParaRPr sz="3600" b="1" i="1" dirty="0">
              <a:latin typeface="Lora"/>
              <a:ea typeface="Lora"/>
              <a:cs typeface="Lora"/>
              <a:sym typeface="Lora"/>
            </a:endParaRPr>
          </a:p>
          <a:p>
            <a:pPr marL="0" lvl="0" indent="0" algn="l" rtl="0">
              <a:spcBef>
                <a:spcPts val="600"/>
              </a:spcBef>
              <a:spcAft>
                <a:spcPts val="0"/>
              </a:spcAft>
              <a:buNone/>
            </a:pPr>
            <a:endParaRPr sz="1800" dirty="0">
              <a:solidFill>
                <a:schemeClr val="dk1"/>
              </a:solidFill>
            </a:endParaRPr>
          </a:p>
          <a:p>
            <a:pPr marL="0" lvl="0" indent="0" algn="l" rtl="0">
              <a:spcBef>
                <a:spcPts val="600"/>
              </a:spcBef>
              <a:spcAft>
                <a:spcPts val="0"/>
              </a:spcAft>
              <a:buNone/>
            </a:pPr>
            <a:r>
              <a:rPr lang="en" sz="1800" dirty="0">
                <a:solidFill>
                  <a:schemeClr val="dk1"/>
                </a:solidFill>
              </a:rPr>
              <a:t>You can email me at</a:t>
            </a:r>
            <a:r>
              <a:rPr lang="en" sz="1800" dirty="0"/>
              <a:t> </a:t>
            </a:r>
            <a:r>
              <a:rPr lang="en" sz="1800" dirty="0">
                <a:solidFill>
                  <a:schemeClr val="dk1"/>
                </a:solidFill>
                <a:hlinkClick r:id="rId3"/>
              </a:rPr>
              <a:t>akryzh@bgsu.edu</a:t>
            </a:r>
            <a:r>
              <a:rPr lang="en" sz="1800" dirty="0">
                <a:solidFill>
                  <a:schemeClr val="dk1"/>
                </a:solidFill>
              </a:rPr>
              <a:t> </a:t>
            </a:r>
            <a:endParaRPr sz="1800" dirty="0">
              <a:solidFill>
                <a:schemeClr val="dk1"/>
              </a:solidFill>
            </a:endParaRPr>
          </a:p>
        </p:txBody>
      </p:sp>
      <p:cxnSp>
        <p:nvCxnSpPr>
          <p:cNvPr id="323" name="Google Shape;323;p3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Thanks!</a:t>
            </a:r>
            <a:endParaRPr sz="6000"/>
          </a:p>
        </p:txBody>
      </p:sp>
      <p:cxnSp>
        <p:nvCxnSpPr>
          <p:cNvPr id="325" name="Google Shape;325;p30"/>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326" name="Google Shape;326;p30"/>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30"/>
          <p:cNvGrpSpPr/>
          <p:nvPr/>
        </p:nvGrpSpPr>
        <p:grpSpPr>
          <a:xfrm>
            <a:off x="1148888" y="1190759"/>
            <a:ext cx="505722" cy="475767"/>
            <a:chOff x="5972700" y="2330200"/>
            <a:chExt cx="411625" cy="387275"/>
          </a:xfrm>
        </p:grpSpPr>
        <p:sp>
          <p:nvSpPr>
            <p:cNvPr id="328" name="Google Shape;328;p3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sp>
        <p:nvSpPr>
          <p:cNvPr id="2" name="Google Shape;100;p14">
            <a:extLst>
              <a:ext uri="{FF2B5EF4-FFF2-40B4-BE49-F238E27FC236}">
                <a16:creationId xmlns:a16="http://schemas.microsoft.com/office/drawing/2014/main" id="{1C519DA0-D31A-AED3-3924-1F57C647CD38}"/>
              </a:ext>
            </a:extLst>
          </p:cNvPr>
          <p:cNvSpPr txBox="1">
            <a:spLocks/>
          </p:cNvSpPr>
          <p:nvPr/>
        </p:nvSpPr>
        <p:spPr>
          <a:xfrm>
            <a:off x="0" y="4403078"/>
            <a:ext cx="9091927" cy="7403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76200" indent="0" algn="ctr">
              <a:buNone/>
            </a:pPr>
            <a:r>
              <a:rPr lang="en-US" sz="1800" dirty="0"/>
              <a:t>Please feel free to use and adapt ideas from this presentation, with attribution, </a:t>
            </a:r>
            <a:br>
              <a:rPr lang="en-US" sz="1800" dirty="0"/>
            </a:br>
            <a:r>
              <a:rPr lang="en-US" sz="1800" dirty="0"/>
              <a:t>for non-commercial purposes.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75330"/>
            <a:ext cx="3878400" cy="720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Benefits of </a:t>
            </a:r>
            <a:r>
              <a:rPr lang="en" dirty="0">
                <a:highlight>
                  <a:schemeClr val="accent1"/>
                </a:highlight>
              </a:rPr>
              <a:t>differentiated instruction</a:t>
            </a:r>
            <a:endParaRPr dirty="0">
              <a:highlight>
                <a:schemeClr val="accent1"/>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a:buClr>
                <a:schemeClr val="accent1"/>
              </a:buClr>
            </a:pPr>
            <a:r>
              <a:rPr lang="en-US" dirty="0"/>
              <a:t>Learning outside of classroom is also effective (Fitzgerald et al., 2016). </a:t>
            </a:r>
            <a:endParaRPr dirty="0"/>
          </a:p>
          <a:p>
            <a:pPr marL="457200" lvl="0" indent="-381000" algn="l" rtl="0">
              <a:spcBef>
                <a:spcPts val="0"/>
              </a:spcBef>
              <a:spcAft>
                <a:spcPts val="0"/>
              </a:spcAft>
              <a:buClr>
                <a:schemeClr val="accent1"/>
              </a:buClr>
              <a:buSzPts val="2400"/>
              <a:buChar char="◉"/>
            </a:pPr>
            <a:r>
              <a:rPr lang="en-US" dirty="0"/>
              <a:t>Choices boost students’ learning (Anderson, 2016) and motivate (Ambrose et al., 2010)</a:t>
            </a:r>
          </a:p>
          <a:p>
            <a:pPr>
              <a:spcBef>
                <a:spcPts val="0"/>
              </a:spcBef>
              <a:buClr>
                <a:schemeClr val="accent1"/>
              </a:buClr>
            </a:pPr>
            <a:r>
              <a:rPr lang="en-US" dirty="0"/>
              <a:t>Differentiated instruction allows students to exercise their agency (Larsen-Freeman et al., 2021) </a:t>
            </a:r>
          </a:p>
          <a:p>
            <a:pPr>
              <a:spcBef>
                <a:spcPts val="0"/>
              </a:spcBef>
              <a:buClr>
                <a:schemeClr val="accent1"/>
              </a:buClr>
            </a:pP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8"/>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Assignment Details</a:t>
            </a:r>
            <a:endParaRPr dirty="0"/>
          </a:p>
        </p:txBody>
      </p:sp>
      <p:sp>
        <p:nvSpPr>
          <p:cNvPr id="451" name="Google Shape;451;p38"/>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Set-up, recommendations for introducing, assessing, and integrating the assignment</a:t>
            </a:r>
            <a:endParaRPr dirty="0"/>
          </a:p>
        </p:txBody>
      </p:sp>
      <p:sp>
        <p:nvSpPr>
          <p:cNvPr id="452" name="Google Shape;452;p38"/>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2</a:t>
            </a:r>
            <a:endParaRPr sz="2400">
              <a:latin typeface="Lora"/>
              <a:ea typeface="Lora"/>
              <a:cs typeface="Lora"/>
              <a:sym typeface="Lora"/>
            </a:endParaRPr>
          </a:p>
        </p:txBody>
      </p:sp>
    </p:spTree>
    <p:extLst>
      <p:ext uri="{BB962C8B-B14F-4D97-AF65-F5344CB8AC3E}">
        <p14:creationId xmlns:p14="http://schemas.microsoft.com/office/powerpoint/2010/main" val="426813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0" y="2878750"/>
            <a:ext cx="9091927"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highlight>
                  <a:schemeClr val="accent1"/>
                </a:highlight>
              </a:rPr>
              <a:t>Independent Learning</a:t>
            </a:r>
            <a:endParaRPr sz="4800" dirty="0">
              <a:highlight>
                <a:schemeClr val="accent1"/>
              </a:highlight>
            </a:endParaRPr>
          </a:p>
        </p:txBody>
      </p:sp>
      <p:sp>
        <p:nvSpPr>
          <p:cNvPr id="137" name="Google Shape;137;p18"/>
          <p:cNvSpPr txBox="1">
            <a:spLocks noGrp="1"/>
          </p:cNvSpPr>
          <p:nvPr>
            <p:ph type="subTitle" idx="4294967295"/>
          </p:nvPr>
        </p:nvSpPr>
        <p:spPr>
          <a:xfrm>
            <a:off x="1951575" y="3792555"/>
            <a:ext cx="5241000" cy="1159800"/>
          </a:xfrm>
          <a:prstGeom prst="rect">
            <a:avLst/>
          </a:prstGeom>
        </p:spPr>
        <p:txBody>
          <a:bodyPr spcFirstLastPara="1" wrap="square" lIns="91425" tIns="91425" rIns="91425" bIns="91425" anchor="t" anchorCtr="0">
            <a:noAutofit/>
          </a:bodyPr>
          <a:lstStyle/>
          <a:p>
            <a:pPr marL="0" indent="0" algn="ctr">
              <a:buNone/>
            </a:pPr>
            <a:r>
              <a:rPr lang="en" sz="1800" dirty="0"/>
              <a:t>Semester-long assignment for teachers-in-training built on the differentiated instruction principle (</a:t>
            </a:r>
            <a:r>
              <a:rPr lang="en-US" sz="1800" dirty="0"/>
              <a:t>Tomlinson et al., 2003) </a:t>
            </a:r>
            <a:endParaRPr sz="1800" dirty="0"/>
          </a:p>
        </p:txBody>
      </p:sp>
      <p:cxnSp>
        <p:nvCxnSpPr>
          <p:cNvPr id="138" name="Google Shape;138;p18"/>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39" name="Google Shape;139;p18"/>
          <p:cNvSpPr/>
          <p:nvPr/>
        </p:nvSpPr>
        <p:spPr>
          <a:xfrm>
            <a:off x="3470200" y="566931"/>
            <a:ext cx="2203500" cy="220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18"/>
          <p:cNvGrpSpPr/>
          <p:nvPr/>
        </p:nvGrpSpPr>
        <p:grpSpPr>
          <a:xfrm>
            <a:off x="4184367" y="854983"/>
            <a:ext cx="1035173" cy="1035155"/>
            <a:chOff x="6643075" y="3664250"/>
            <a:chExt cx="407950" cy="407975"/>
          </a:xfrm>
        </p:grpSpPr>
        <p:sp>
          <p:nvSpPr>
            <p:cNvPr id="141" name="Google Shape;14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8"/>
          <p:cNvGrpSpPr/>
          <p:nvPr/>
        </p:nvGrpSpPr>
        <p:grpSpPr>
          <a:xfrm rot="-587406">
            <a:off x="4123593" y="2025001"/>
            <a:ext cx="425594" cy="425570"/>
            <a:chOff x="576250" y="4319400"/>
            <a:chExt cx="442075" cy="442050"/>
          </a:xfrm>
        </p:grpSpPr>
        <p:sp>
          <p:nvSpPr>
            <p:cNvPr id="144" name="Google Shape;14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8"/>
          <p:cNvSpPr/>
          <p:nvPr/>
        </p:nvSpPr>
        <p:spPr>
          <a:xfrm>
            <a:off x="3936800" y="109407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rot="2697385">
            <a:off x="5003062" y="1885038"/>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5197375" y="1751151"/>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rot="1280154">
            <a:off x="3824697" y="1560092"/>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Choice board</a:t>
            </a:r>
            <a:endParaRPr dirty="0"/>
          </a:p>
        </p:txBody>
      </p:sp>
      <p:grpSp>
        <p:nvGrpSpPr>
          <p:cNvPr id="160" name="Google Shape;160;p19"/>
          <p:cNvGrpSpPr/>
          <p:nvPr/>
        </p:nvGrpSpPr>
        <p:grpSpPr>
          <a:xfrm>
            <a:off x="916458" y="1019750"/>
            <a:ext cx="214625" cy="214625"/>
            <a:chOff x="2594050" y="1631825"/>
            <a:chExt cx="439625" cy="439625"/>
          </a:xfrm>
        </p:grpSpPr>
        <p:sp>
          <p:nvSpPr>
            <p:cNvPr id="161" name="Google Shape;161;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 name="Google Shape;1428;p49">
            <a:extLst>
              <a:ext uri="{FF2B5EF4-FFF2-40B4-BE49-F238E27FC236}">
                <a16:creationId xmlns:a16="http://schemas.microsoft.com/office/drawing/2014/main" id="{CAF667AE-608A-C46B-1E53-759A3A38F0F8}"/>
              </a:ext>
            </a:extLst>
          </p:cNvPr>
          <p:cNvGrpSpPr/>
          <p:nvPr/>
        </p:nvGrpSpPr>
        <p:grpSpPr>
          <a:xfrm>
            <a:off x="2227947" y="1103109"/>
            <a:ext cx="4335682" cy="4040341"/>
            <a:chOff x="7000306" y="4442411"/>
            <a:chExt cx="720224" cy="683463"/>
          </a:xfrm>
        </p:grpSpPr>
        <p:sp>
          <p:nvSpPr>
            <p:cNvPr id="6" name="Google Shape;1432;p49">
              <a:extLst>
                <a:ext uri="{FF2B5EF4-FFF2-40B4-BE49-F238E27FC236}">
                  <a16:creationId xmlns:a16="http://schemas.microsoft.com/office/drawing/2014/main" id="{1D9D070B-BFB9-39CF-E8A5-1E1A3822705A}"/>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Podcasts</a:t>
              </a:r>
              <a:endParaRPr sz="2000" i="0" u="none" dirty="0">
                <a:solidFill>
                  <a:schemeClr val="dk1"/>
                </a:solidFill>
                <a:latin typeface="Quattrocento Sans"/>
                <a:ea typeface="Quattrocento Sans"/>
                <a:cs typeface="Quattrocento Sans"/>
                <a:sym typeface="Quattrocento Sans"/>
              </a:endParaRPr>
            </a:p>
          </p:txBody>
        </p:sp>
        <p:sp>
          <p:nvSpPr>
            <p:cNvPr id="3" name="Google Shape;1429;p49">
              <a:extLst>
                <a:ext uri="{FF2B5EF4-FFF2-40B4-BE49-F238E27FC236}">
                  <a16:creationId xmlns:a16="http://schemas.microsoft.com/office/drawing/2014/main" id="{8451C0E1-28EE-EAB2-A648-F02D672FB3D4}"/>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Language </a:t>
              </a:r>
            </a:p>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learning</a:t>
              </a:r>
              <a:endParaRPr sz="2000" i="0" u="none" dirty="0">
                <a:solidFill>
                  <a:schemeClr val="dk1"/>
                </a:solidFill>
                <a:latin typeface="Quattrocento Sans"/>
                <a:ea typeface="Quattrocento Sans"/>
                <a:cs typeface="Quattrocento Sans"/>
                <a:sym typeface="Quattrocento Sans"/>
              </a:endParaRPr>
            </a:p>
          </p:txBody>
        </p:sp>
        <p:sp>
          <p:nvSpPr>
            <p:cNvPr id="4" name="Google Shape;1430;p49">
              <a:extLst>
                <a:ext uri="{FF2B5EF4-FFF2-40B4-BE49-F238E27FC236}">
                  <a16:creationId xmlns:a16="http://schemas.microsoft.com/office/drawing/2014/main" id="{9A37E1F2-525C-B062-C786-897AC32F5FC7}"/>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Reading</a:t>
              </a:r>
              <a:endParaRPr sz="1800" i="0" u="none" dirty="0">
                <a:solidFill>
                  <a:schemeClr val="dk1"/>
                </a:solidFill>
                <a:latin typeface="Quattrocento Sans"/>
                <a:ea typeface="Quattrocento Sans"/>
                <a:cs typeface="Quattrocento Sans"/>
                <a:sym typeface="Quattrocento Sans"/>
              </a:endParaRPr>
            </a:p>
          </p:txBody>
        </p:sp>
        <p:sp>
          <p:nvSpPr>
            <p:cNvPr id="5" name="Google Shape;1431;p49">
              <a:extLst>
                <a:ext uri="{FF2B5EF4-FFF2-40B4-BE49-F238E27FC236}">
                  <a16:creationId xmlns:a16="http://schemas.microsoft.com/office/drawing/2014/main" id="{FEA2AFCC-D2F7-8CA5-1638-1E93B465CFBD}"/>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Video </a:t>
              </a:r>
            </a:p>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materials</a:t>
              </a:r>
              <a:endParaRPr sz="2000" i="0" u="none" dirty="0">
                <a:solidFill>
                  <a:schemeClr val="dk1"/>
                </a:solidFill>
                <a:latin typeface="Quattrocento Sans"/>
                <a:ea typeface="Quattrocento Sans"/>
                <a:cs typeface="Quattrocento Sans"/>
                <a:sym typeface="Quattrocento Sans"/>
              </a:endParaRPr>
            </a:p>
          </p:txBody>
        </p:sp>
        <p:sp>
          <p:nvSpPr>
            <p:cNvPr id="7" name="Google Shape;1433;p49">
              <a:extLst>
                <a:ext uri="{FF2B5EF4-FFF2-40B4-BE49-F238E27FC236}">
                  <a16:creationId xmlns:a16="http://schemas.microsoft.com/office/drawing/2014/main" id="{8BEBDE1D-C372-CF5F-6580-6A127DE9E9F8}"/>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2000" i="0" u="none" dirty="0">
                  <a:solidFill>
                    <a:schemeClr val="dk1"/>
                  </a:solidFill>
                  <a:latin typeface="Quattrocento Sans"/>
                  <a:ea typeface="Quattrocento Sans"/>
                  <a:cs typeface="Quattrocento Sans"/>
                  <a:sym typeface="Quattrocento Sans"/>
                </a:rPr>
                <a:t>Community engagement</a:t>
              </a:r>
              <a:endParaRPr sz="2000" i="0" u="none" dirty="0">
                <a:solidFill>
                  <a:schemeClr val="dk1"/>
                </a:solidFill>
                <a:latin typeface="Quattrocento Sans"/>
                <a:ea typeface="Quattrocento Sans"/>
                <a:cs typeface="Quattrocento Sans"/>
                <a:sym typeface="Quattrocento Sans"/>
              </a:endParaRPr>
            </a:p>
          </p:txBody>
        </p:sp>
      </p:grpSp>
      <p:sp>
        <p:nvSpPr>
          <p:cNvPr id="12" name="Google Shape;125;p17">
            <a:extLst>
              <a:ext uri="{FF2B5EF4-FFF2-40B4-BE49-F238E27FC236}">
                <a16:creationId xmlns:a16="http://schemas.microsoft.com/office/drawing/2014/main" id="{180F8244-6255-32CF-42B1-E1620C884CB6}"/>
              </a:ext>
            </a:extLst>
          </p:cNvPr>
          <p:cNvSpPr txBox="1">
            <a:spLocks noGrp="1"/>
          </p:cNvSpPr>
          <p:nvPr>
            <p:ph type="body" idx="1"/>
          </p:nvPr>
        </p:nvSpPr>
        <p:spPr>
          <a:xfrm>
            <a:off x="1291482" y="1126763"/>
            <a:ext cx="1844683" cy="328978"/>
          </a:xfrm>
          <a:prstGeom prst="rect">
            <a:avLst/>
          </a:prstGeom>
        </p:spPr>
        <p:txBody>
          <a:bodyPr spcFirstLastPara="1" wrap="square" lIns="91425" tIns="91425" rIns="91425" bIns="91425" anchor="t" anchorCtr="0">
            <a:noAutofit/>
          </a:bodyPr>
          <a:lstStyle/>
          <a:p>
            <a:pPr marL="101600" indent="0">
              <a:buNone/>
            </a:pPr>
            <a:r>
              <a:rPr lang="en-US" sz="1050" dirty="0"/>
              <a:t>(Danley &amp; Williams, 2020)  </a:t>
            </a:r>
            <a:endParaRPr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1381250" y="1618700"/>
            <a:ext cx="6974474" cy="323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highlight>
                  <a:schemeClr val="accent1"/>
                </a:highlight>
              </a:rPr>
              <a:t>Syllabus &amp; Canvas</a:t>
            </a:r>
            <a:endParaRPr b="1" dirty="0">
              <a:highlight>
                <a:schemeClr val="accent1"/>
              </a:highlight>
            </a:endParaRPr>
          </a:p>
          <a:p>
            <a:pPr marL="342900" indent="-342900"/>
            <a:r>
              <a:rPr lang="en" dirty="0"/>
              <a:t>Overview of 5 options</a:t>
            </a:r>
          </a:p>
          <a:p>
            <a:pPr marL="342900" indent="-342900"/>
            <a:r>
              <a:rPr lang="en-US" dirty="0"/>
              <a:t>Detailed explanation</a:t>
            </a:r>
          </a:p>
          <a:p>
            <a:pPr marL="342900" indent="-342900"/>
            <a:r>
              <a:rPr lang="en-US" dirty="0"/>
              <a:t>Sample log</a:t>
            </a:r>
          </a:p>
          <a:p>
            <a:pPr marL="342900" indent="-342900"/>
            <a:r>
              <a:rPr lang="en-US" dirty="0"/>
              <a:t>List of materials</a:t>
            </a:r>
          </a:p>
          <a:p>
            <a:pPr marL="0" indent="0">
              <a:buNone/>
            </a:pPr>
            <a:endParaRPr dirty="0"/>
          </a:p>
        </p:txBody>
      </p:sp>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a:t>
            </a:r>
            <a:r>
              <a:rPr lang="en-US" dirty="0"/>
              <a:t>e</a:t>
            </a:r>
            <a:r>
              <a:rPr lang="en" dirty="0"/>
              <a:t>t-up</a:t>
            </a:r>
            <a:endParaRPr dirty="0"/>
          </a:p>
        </p:txBody>
      </p:sp>
      <p:grpSp>
        <p:nvGrpSpPr>
          <p:cNvPr id="160" name="Google Shape;160;p19"/>
          <p:cNvGrpSpPr/>
          <p:nvPr/>
        </p:nvGrpSpPr>
        <p:grpSpPr>
          <a:xfrm>
            <a:off x="916458" y="1019750"/>
            <a:ext cx="214625" cy="214625"/>
            <a:chOff x="2594050" y="1631825"/>
            <a:chExt cx="439625" cy="439625"/>
          </a:xfrm>
        </p:grpSpPr>
        <p:sp>
          <p:nvSpPr>
            <p:cNvPr id="161" name="Google Shape;161;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833966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1381250" y="896111"/>
            <a:ext cx="3878400" cy="52552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Variable </a:t>
            </a:r>
            <a:r>
              <a:rPr lang="en-US" dirty="0">
                <a:highlight>
                  <a:schemeClr val="accent1"/>
                </a:highlight>
                <a:latin typeface="Lora" pitchFamily="2" charset="77"/>
                <a:sym typeface="Quattrocento Sans"/>
              </a:rPr>
              <a:t>Challenge</a:t>
            </a:r>
            <a:r>
              <a:rPr lang="en-US" dirty="0"/>
              <a:t> Levels</a:t>
            </a:r>
            <a:endParaRPr dirty="0">
              <a:highlight>
                <a:schemeClr val="accent1"/>
              </a:highlight>
            </a:endParaRPr>
          </a:p>
        </p:txBody>
      </p:sp>
      <p:graphicFrame>
        <p:nvGraphicFramePr>
          <p:cNvPr id="249" name="Google Shape;249;p25"/>
          <p:cNvGraphicFramePr/>
          <p:nvPr>
            <p:extLst>
              <p:ext uri="{D42A27DB-BD31-4B8C-83A1-F6EECF244321}">
                <p14:modId xmlns:p14="http://schemas.microsoft.com/office/powerpoint/2010/main" val="23991040"/>
              </p:ext>
            </p:extLst>
          </p:nvPr>
        </p:nvGraphicFramePr>
        <p:xfrm>
          <a:off x="916458" y="1671144"/>
          <a:ext cx="7626768" cy="2983698"/>
        </p:xfrm>
        <a:graphic>
          <a:graphicData uri="http://schemas.openxmlformats.org/drawingml/2006/table">
            <a:tbl>
              <a:tblPr>
                <a:noFill/>
                <a:tableStyleId>{DA5B2040-0373-4AB5-8C16-54180E59C3D7}</a:tableStyleId>
              </a:tblPr>
              <a:tblGrid>
                <a:gridCol w="1906692">
                  <a:extLst>
                    <a:ext uri="{9D8B030D-6E8A-4147-A177-3AD203B41FA5}">
                      <a16:colId xmlns:a16="http://schemas.microsoft.com/office/drawing/2014/main" val="20001"/>
                    </a:ext>
                  </a:extLst>
                </a:gridCol>
                <a:gridCol w="1906692">
                  <a:extLst>
                    <a:ext uri="{9D8B030D-6E8A-4147-A177-3AD203B41FA5}">
                      <a16:colId xmlns:a16="http://schemas.microsoft.com/office/drawing/2014/main" val="20002"/>
                    </a:ext>
                  </a:extLst>
                </a:gridCol>
                <a:gridCol w="1906692">
                  <a:extLst>
                    <a:ext uri="{9D8B030D-6E8A-4147-A177-3AD203B41FA5}">
                      <a16:colId xmlns:a16="http://schemas.microsoft.com/office/drawing/2014/main" val="20003"/>
                    </a:ext>
                  </a:extLst>
                </a:gridCol>
                <a:gridCol w="1906692">
                  <a:extLst>
                    <a:ext uri="{9D8B030D-6E8A-4147-A177-3AD203B41FA5}">
                      <a16:colId xmlns:a16="http://schemas.microsoft.com/office/drawing/2014/main" val="2969833222"/>
                    </a:ext>
                  </a:extLst>
                </a:gridCol>
              </a:tblGrid>
              <a:tr h="874634">
                <a:tc>
                  <a:txBody>
                    <a:bodyPr/>
                    <a:lstStyle/>
                    <a:p>
                      <a:pPr marL="0" lvl="0" indent="0" algn="ctr" rtl="0">
                        <a:spcBef>
                          <a:spcPts val="0"/>
                        </a:spcBef>
                        <a:spcAft>
                          <a:spcPts val="0"/>
                        </a:spcAft>
                        <a:buNone/>
                      </a:pPr>
                      <a:r>
                        <a:rPr lang="en" sz="1800" b="1" dirty="0">
                          <a:latin typeface="Lora"/>
                          <a:ea typeface="Lora"/>
                          <a:cs typeface="Lora"/>
                          <a:sym typeface="Lora"/>
                        </a:rPr>
                        <a:t>A–Challenge Level</a:t>
                      </a:r>
                      <a:endParaRPr sz="1800" b="1" dirty="0">
                        <a:latin typeface="Lora"/>
                        <a:ea typeface="Lora"/>
                        <a:cs typeface="Lora"/>
                        <a:sym typeface="Lora"/>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b="1" dirty="0">
                          <a:latin typeface="Lora"/>
                          <a:ea typeface="Lora"/>
                          <a:cs typeface="Lora"/>
                          <a:sym typeface="Lora"/>
                        </a:rPr>
                        <a:t>B-Challenge Level</a:t>
                      </a:r>
                      <a:endParaRPr sz="1800" b="1" dirty="0">
                        <a:latin typeface="Lora"/>
                        <a:ea typeface="Lora"/>
                        <a:cs typeface="Lora"/>
                        <a:sym typeface="Lora"/>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b="1" dirty="0">
                          <a:latin typeface="Lora"/>
                          <a:ea typeface="Lora"/>
                          <a:cs typeface="Lora"/>
                          <a:sym typeface="Lora"/>
                        </a:rPr>
                        <a:t>C-Challenge Level</a:t>
                      </a:r>
                      <a:endParaRPr sz="1800" b="1" dirty="0">
                        <a:latin typeface="Lora"/>
                        <a:ea typeface="Lora"/>
                        <a:cs typeface="Lora"/>
                        <a:sym typeface="Lora"/>
                      </a:endParaRPr>
                    </a:p>
                  </a:txBody>
                  <a:tcPr marL="91425" marR="91425" marT="68575" marB="68575"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latin typeface="Lora"/>
                          <a:ea typeface="Lora"/>
                          <a:cs typeface="Lora"/>
                          <a:sym typeface="Lora"/>
                        </a:rPr>
                        <a:t>D (and lower)-Challenge Level</a:t>
                      </a:r>
                      <a:endParaRPr sz="1800" b="1" dirty="0">
                        <a:latin typeface="Lora"/>
                        <a:ea typeface="Lora"/>
                        <a:cs typeface="Lora"/>
                        <a:sym typeface="Lora"/>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41228">
                <a:tc>
                  <a:txBody>
                    <a:bodyPr/>
                    <a:lstStyle/>
                    <a:p>
                      <a:pPr marL="0" lvl="0" indent="0" algn="ctr" rtl="0">
                        <a:spcBef>
                          <a:spcPts val="0"/>
                        </a:spcBef>
                        <a:spcAft>
                          <a:spcPts val="0"/>
                        </a:spcAft>
                        <a:buNone/>
                      </a:pPr>
                      <a:r>
                        <a:rPr lang="en-US" sz="2400" dirty="0">
                          <a:latin typeface="Quattrocento Sans"/>
                          <a:ea typeface="Quattrocento Sans"/>
                          <a:cs typeface="Quattrocento Sans"/>
                          <a:sym typeface="Quattrocento Sans"/>
                        </a:rPr>
                        <a:t>8 hours of Independent Learning</a:t>
                      </a: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latin typeface="Quattrocento Sans"/>
                          <a:ea typeface="Quattrocento Sans"/>
                          <a:cs typeface="Quattrocento Sans"/>
                          <a:sym typeface="Quattrocento Sans"/>
                        </a:rPr>
                        <a:t>6 hours of Independent Learning</a:t>
                      </a: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Quattrocento Sans"/>
                          <a:ea typeface="Quattrocento Sans"/>
                          <a:cs typeface="Quattrocento Sans"/>
                          <a:sym typeface="Quattrocento Sans"/>
                        </a:rPr>
                        <a:t>4 hours of Independent Learning</a:t>
                      </a:r>
                    </a:p>
                  </a:txBody>
                  <a:tcPr marL="91425" marR="91425" marT="68575" marB="68575"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latin typeface="Quattrocento Sans"/>
                          <a:ea typeface="Quattrocento Sans"/>
                          <a:cs typeface="Quattrocento Sans"/>
                          <a:sym typeface="Quattrocento Sans"/>
                        </a:rPr>
                        <a:t>2 hours of Independent Learning </a:t>
                      </a: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874634">
                <a:tc gridSpan="4">
                  <a:txBody>
                    <a:bodyPr/>
                    <a:lstStyle/>
                    <a:p>
                      <a:pPr marL="0" lvl="0" indent="0" algn="ctr" rtl="0">
                        <a:spcBef>
                          <a:spcPts val="0"/>
                        </a:spcBef>
                        <a:spcAft>
                          <a:spcPts val="0"/>
                        </a:spcAft>
                        <a:buNone/>
                      </a:pPr>
                      <a:r>
                        <a:rPr lang="en" sz="2400" dirty="0">
                          <a:latin typeface="Quattrocento Sans"/>
                          <a:ea typeface="Quattrocento Sans"/>
                          <a:cs typeface="Quattrocento Sans"/>
                          <a:sym typeface="Quattrocento Sans"/>
                        </a:rPr>
                        <a:t>Log</a:t>
                      </a:r>
                      <a:endParaRPr sz="2400" dirty="0">
                        <a:latin typeface="Quattrocento Sans"/>
                        <a:sym typeface="Quattrocento Sans"/>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pPr marL="0" lvl="0" indent="0" algn="ctr" rtl="0">
                        <a:spcBef>
                          <a:spcPts val="0"/>
                        </a:spcBef>
                        <a:spcAft>
                          <a:spcPts val="0"/>
                        </a:spcAft>
                        <a:buNone/>
                      </a:pPr>
                      <a:r>
                        <a:rPr lang="en" dirty="0">
                          <a:latin typeface="Quattrocento Sans"/>
                          <a:ea typeface="Quattrocento Sans"/>
                          <a:cs typeface="Quattrocento Sans"/>
                          <a:sym typeface="Quattrocento Sans"/>
                        </a:rPr>
                        <a:t>24</a:t>
                      </a:r>
                      <a:endParaRPr dirty="0">
                        <a:latin typeface="Quattrocento Sans"/>
                        <a:ea typeface="Quattrocento Sans"/>
                        <a:cs typeface="Quattrocento Sans"/>
                        <a:sym typeface="Quattrocento Sans"/>
                      </a:endParaRPr>
                    </a:p>
                  </a:txBody>
                  <a:tcPr marL="91425" marR="91425" marT="68575" marB="68575"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pPr marL="0" lvl="0" indent="0" algn="ctr" rtl="0">
                        <a:spcBef>
                          <a:spcPts val="0"/>
                        </a:spcBef>
                        <a:spcAft>
                          <a:spcPts val="0"/>
                        </a:spcAft>
                        <a:buNone/>
                      </a:pPr>
                      <a:r>
                        <a:rPr lang="en" dirty="0">
                          <a:latin typeface="Quattrocento Sans"/>
                          <a:ea typeface="Quattrocento Sans"/>
                          <a:cs typeface="Quattrocento Sans"/>
                          <a:sym typeface="Quattrocento Sans"/>
                        </a:rPr>
                        <a:t>16</a:t>
                      </a:r>
                      <a:endParaRPr dirty="0">
                        <a:latin typeface="Quattrocento Sans"/>
                        <a:ea typeface="Quattrocento Sans"/>
                        <a:cs typeface="Quattrocento Sans"/>
                        <a:sym typeface="Quattrocento Sans"/>
                      </a:endParaRPr>
                    </a:p>
                  </a:txBody>
                  <a:tcPr marL="91425" marR="91425" marT="68575" marB="68575"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pPr marL="0" lvl="0" indent="0" algn="ctr" rtl="0">
                        <a:spcBef>
                          <a:spcPts val="0"/>
                        </a:spcBef>
                        <a:spcAft>
                          <a:spcPts val="0"/>
                        </a:spcAft>
                        <a:buNone/>
                      </a:pPr>
                      <a:endParaRPr dirty="0">
                        <a:latin typeface="Quattrocento Sans"/>
                        <a:ea typeface="Quattrocento Sans"/>
                        <a:cs typeface="Quattrocento Sans"/>
                        <a:sym typeface="Quattrocento Sans"/>
                      </a:endParaRPr>
                    </a:p>
                  </a:txBody>
                  <a:tcPr marL="91425" marR="91425" marT="68575" marB="68575"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250" name="Google Shape;250;p25"/>
          <p:cNvGrpSpPr/>
          <p:nvPr/>
        </p:nvGrpSpPr>
        <p:grpSpPr>
          <a:xfrm>
            <a:off x="916458" y="1019750"/>
            <a:ext cx="214625" cy="214625"/>
            <a:chOff x="2594050" y="1631825"/>
            <a:chExt cx="439625" cy="439625"/>
          </a:xfrm>
        </p:grpSpPr>
        <p:sp>
          <p:nvSpPr>
            <p:cNvPr id="251" name="Google Shape;251;p25"/>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2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1854</Words>
  <Application>Microsoft Macintosh PowerPoint</Application>
  <PresentationFormat>On-screen Show (16:9)</PresentationFormat>
  <Paragraphs>277</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Quattrocento Sans</vt:lpstr>
      <vt:lpstr>Lora</vt:lpstr>
      <vt:lpstr>Calibri</vt:lpstr>
      <vt:lpstr>Viola template</vt:lpstr>
      <vt:lpstr>Student agency in learning: Differentiated teacher education in linguistics classes</vt:lpstr>
      <vt:lpstr>Hello!</vt:lpstr>
      <vt:lpstr>Justification</vt:lpstr>
      <vt:lpstr>Benefits of differentiated instruction</vt:lpstr>
      <vt:lpstr>Assignment Details</vt:lpstr>
      <vt:lpstr>Independent Learning</vt:lpstr>
      <vt:lpstr>Choice board</vt:lpstr>
      <vt:lpstr>Set-up</vt:lpstr>
      <vt:lpstr>Variable Challenge Levels</vt:lpstr>
      <vt:lpstr>Discussion Board Checkpoint</vt:lpstr>
      <vt:lpstr>Community Engagement</vt:lpstr>
      <vt:lpstr>Assignment details</vt:lpstr>
      <vt:lpstr>Assignment log</vt:lpstr>
      <vt:lpstr>Sample log</vt:lpstr>
      <vt:lpstr>Community engagement options</vt:lpstr>
      <vt:lpstr>Reading</vt:lpstr>
      <vt:lpstr>Assignment details</vt:lpstr>
      <vt:lpstr>Assignment log</vt:lpstr>
      <vt:lpstr>Assignment log</vt:lpstr>
      <vt:lpstr>Video Materials</vt:lpstr>
      <vt:lpstr>Assignment details</vt:lpstr>
      <vt:lpstr>Assignment log</vt:lpstr>
      <vt:lpstr>Assignment log</vt:lpstr>
      <vt:lpstr>Podcasts</vt:lpstr>
      <vt:lpstr>Assignment details</vt:lpstr>
      <vt:lpstr>Assignment log</vt:lpstr>
      <vt:lpstr>Assignment log</vt:lpstr>
      <vt:lpstr>Language Learning</vt:lpstr>
      <vt:lpstr>Assignment details</vt:lpstr>
      <vt:lpstr>Assignment log</vt:lpstr>
      <vt:lpstr>Assignment log</vt:lpstr>
      <vt:lpstr>Choice board</vt:lpstr>
      <vt:lpstr>Benefits and challenges</vt:lpstr>
      <vt:lpstr>Benefits and challenges</vt:lpstr>
      <vt:lpstr>Wrapping Up</vt:lpstr>
      <vt:lpstr>References</vt:lpstr>
      <vt:lpstr>Presentation Slides Credits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agency in learning: Differentiated teacher education in linguistics classes</dc:title>
  <cp:lastModifiedBy>Anastasiia Kryzhanivska</cp:lastModifiedBy>
  <cp:revision>3</cp:revision>
  <dcterms:modified xsi:type="dcterms:W3CDTF">2023-06-16T13:52:41Z</dcterms:modified>
</cp:coreProperties>
</file>